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8" r:id="rId3"/>
    <p:sldId id="275" r:id="rId4"/>
    <p:sldId id="257" r:id="rId5"/>
    <p:sldId id="266" r:id="rId6"/>
    <p:sldId id="276" r:id="rId7"/>
    <p:sldId id="259" r:id="rId8"/>
    <p:sldId id="260" r:id="rId9"/>
    <p:sldId id="267" r:id="rId10"/>
    <p:sldId id="268" r:id="rId11"/>
    <p:sldId id="262" r:id="rId12"/>
    <p:sldId id="261" r:id="rId13"/>
    <p:sldId id="274" r:id="rId14"/>
    <p:sldId id="263" r:id="rId15"/>
    <p:sldId id="273" r:id="rId16"/>
    <p:sldId id="265" r:id="rId17"/>
    <p:sldId id="269" r:id="rId18"/>
    <p:sldId id="271" r:id="rId19"/>
    <p:sldId id="27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08"/>
  </p:normalViewPr>
  <p:slideViewPr>
    <p:cSldViewPr snapToGrid="0" snapToObjects="1">
      <p:cViewPr varScale="1">
        <p:scale>
          <a:sx n="99" d="100"/>
          <a:sy n="99" d="100"/>
        </p:scale>
        <p:origin x="52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18/5/colors/Iconchunking_neutralicon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dgm:fillClrLst>
    <dgm:linClrLst meth="repeat">
      <a:schemeClr val="lt1">
        <a:alpha val="0"/>
      </a:schemeClr>
    </dgm:linClrLst>
    <dgm:effectClrLst/>
    <dgm:txLinClrLst/>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161909-D262-4355-920D-561D46C35796}" type="doc">
      <dgm:prSet loTypeId="urn:microsoft.com/office/officeart/2018/5/layout/IconCircleLabelList" loCatId="icon" qsTypeId="urn:microsoft.com/office/officeart/2005/8/quickstyle/simple1" qsCatId="simple" csTypeId="urn:microsoft.com/office/officeart/2018/5/colors/Iconchunking_neutralicon_accent4_2" csCatId="accent4" phldr="1"/>
      <dgm:spPr/>
      <dgm:t>
        <a:bodyPr/>
        <a:lstStyle/>
        <a:p>
          <a:endParaRPr lang="en-US"/>
        </a:p>
      </dgm:t>
    </dgm:pt>
    <dgm:pt modelId="{AEDA953D-A96D-42ED-B3E3-F5281C21614B}">
      <dgm:prSet/>
      <dgm:spPr/>
      <dgm:t>
        <a:bodyPr/>
        <a:lstStyle/>
        <a:p>
          <a:pPr>
            <a:defRPr cap="all"/>
          </a:pPr>
          <a:r>
            <a:rPr lang="en-US"/>
            <a:t>Changes to overall and working population</a:t>
          </a:r>
        </a:p>
      </dgm:t>
    </dgm:pt>
    <dgm:pt modelId="{BAEE1D24-EE8F-4931-AC1C-D79B35EB1B58}" type="parTrans" cxnId="{BB7DE273-DDEB-4192-AA32-A48DECB8755A}">
      <dgm:prSet/>
      <dgm:spPr/>
      <dgm:t>
        <a:bodyPr/>
        <a:lstStyle/>
        <a:p>
          <a:endParaRPr lang="en-US"/>
        </a:p>
      </dgm:t>
    </dgm:pt>
    <dgm:pt modelId="{AF352308-E765-4111-926C-24F65C715431}" type="sibTrans" cxnId="{BB7DE273-DDEB-4192-AA32-A48DECB8755A}">
      <dgm:prSet/>
      <dgm:spPr/>
      <dgm:t>
        <a:bodyPr/>
        <a:lstStyle/>
        <a:p>
          <a:endParaRPr lang="en-US"/>
        </a:p>
      </dgm:t>
    </dgm:pt>
    <dgm:pt modelId="{894F8834-FE70-48D0-8032-8E74CE37571B}">
      <dgm:prSet/>
      <dgm:spPr/>
      <dgm:t>
        <a:bodyPr/>
        <a:lstStyle/>
        <a:p>
          <a:pPr>
            <a:defRPr cap="all"/>
          </a:pPr>
          <a:r>
            <a:rPr lang="en-US"/>
            <a:t>Increasing proximity to businesses and work</a:t>
          </a:r>
        </a:p>
      </dgm:t>
    </dgm:pt>
    <dgm:pt modelId="{BD2F7B65-5ADA-4FC9-B89C-A7F429D588B7}" type="parTrans" cxnId="{770F670E-4078-4122-AD63-22FD8A7B2472}">
      <dgm:prSet/>
      <dgm:spPr/>
      <dgm:t>
        <a:bodyPr/>
        <a:lstStyle/>
        <a:p>
          <a:endParaRPr lang="en-US"/>
        </a:p>
      </dgm:t>
    </dgm:pt>
    <dgm:pt modelId="{AA0DA0A4-46F8-4E4B-B004-B7D4AA11E169}" type="sibTrans" cxnId="{770F670E-4078-4122-AD63-22FD8A7B2472}">
      <dgm:prSet/>
      <dgm:spPr/>
      <dgm:t>
        <a:bodyPr/>
        <a:lstStyle/>
        <a:p>
          <a:endParaRPr lang="en-US"/>
        </a:p>
      </dgm:t>
    </dgm:pt>
    <dgm:pt modelId="{2BFB0F89-E00E-4B8B-B83F-FB9097E81D1B}">
      <dgm:prSet/>
      <dgm:spPr/>
      <dgm:t>
        <a:bodyPr/>
        <a:lstStyle/>
        <a:p>
          <a:pPr>
            <a:defRPr cap="all"/>
          </a:pPr>
          <a:r>
            <a:rPr lang="en-US"/>
            <a:t>Changing consumer choices surrounding transport</a:t>
          </a:r>
        </a:p>
      </dgm:t>
    </dgm:pt>
    <dgm:pt modelId="{5F43B9CE-3522-4115-A701-32733EBB4B3B}" type="parTrans" cxnId="{FB0BBA0E-2419-4601-BD5A-CB5206C712E0}">
      <dgm:prSet/>
      <dgm:spPr/>
      <dgm:t>
        <a:bodyPr/>
        <a:lstStyle/>
        <a:p>
          <a:endParaRPr lang="en-US"/>
        </a:p>
      </dgm:t>
    </dgm:pt>
    <dgm:pt modelId="{C5722C64-0CC0-4E16-B168-C64A2EC9EA25}" type="sibTrans" cxnId="{FB0BBA0E-2419-4601-BD5A-CB5206C712E0}">
      <dgm:prSet/>
      <dgm:spPr/>
      <dgm:t>
        <a:bodyPr/>
        <a:lstStyle/>
        <a:p>
          <a:endParaRPr lang="en-US"/>
        </a:p>
      </dgm:t>
    </dgm:pt>
    <dgm:pt modelId="{83235A2A-6366-497D-A13B-975D82A75A96}" type="pres">
      <dgm:prSet presAssocID="{94161909-D262-4355-920D-561D46C35796}" presName="root" presStyleCnt="0">
        <dgm:presLayoutVars>
          <dgm:dir/>
          <dgm:resizeHandles val="exact"/>
        </dgm:presLayoutVars>
      </dgm:prSet>
      <dgm:spPr/>
    </dgm:pt>
    <dgm:pt modelId="{002F6285-F3DF-4783-8FA6-6D16976C21A0}" type="pres">
      <dgm:prSet presAssocID="{AEDA953D-A96D-42ED-B3E3-F5281C21614B}" presName="compNode" presStyleCnt="0"/>
      <dgm:spPr/>
    </dgm:pt>
    <dgm:pt modelId="{1AA527F6-0572-42E7-9663-89AEFACEFCBC}" type="pres">
      <dgm:prSet presAssocID="{AEDA953D-A96D-42ED-B3E3-F5281C21614B}" presName="iconBgRect" presStyleLbl="bgShp" presStyleIdx="0" presStyleCnt="3"/>
      <dgm:spPr/>
    </dgm:pt>
    <dgm:pt modelId="{92CFBD66-20E1-41F8-A8AC-CA348CED32E1}" type="pres">
      <dgm:prSet presAssocID="{AEDA953D-A96D-42ED-B3E3-F5281C21614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roup"/>
        </a:ext>
      </dgm:extLst>
    </dgm:pt>
    <dgm:pt modelId="{744D17F2-0711-433A-AAA6-F57AE3716DCB}" type="pres">
      <dgm:prSet presAssocID="{AEDA953D-A96D-42ED-B3E3-F5281C21614B}" presName="spaceRect" presStyleCnt="0"/>
      <dgm:spPr/>
    </dgm:pt>
    <dgm:pt modelId="{E15BEE0B-BFB1-427C-B96A-A03FE9EDC337}" type="pres">
      <dgm:prSet presAssocID="{AEDA953D-A96D-42ED-B3E3-F5281C21614B}" presName="textRect" presStyleLbl="revTx" presStyleIdx="0" presStyleCnt="3">
        <dgm:presLayoutVars>
          <dgm:chMax val="1"/>
          <dgm:chPref val="1"/>
        </dgm:presLayoutVars>
      </dgm:prSet>
      <dgm:spPr/>
    </dgm:pt>
    <dgm:pt modelId="{473EC865-4DDC-443F-98CE-DB756511314A}" type="pres">
      <dgm:prSet presAssocID="{AF352308-E765-4111-926C-24F65C715431}" presName="sibTrans" presStyleCnt="0"/>
      <dgm:spPr/>
    </dgm:pt>
    <dgm:pt modelId="{24156E5D-4778-45BB-A7AA-AB993589361B}" type="pres">
      <dgm:prSet presAssocID="{894F8834-FE70-48D0-8032-8E74CE37571B}" presName="compNode" presStyleCnt="0"/>
      <dgm:spPr/>
    </dgm:pt>
    <dgm:pt modelId="{82B196A7-F3F3-419A-8D40-A791C2EAFA73}" type="pres">
      <dgm:prSet presAssocID="{894F8834-FE70-48D0-8032-8E74CE37571B}" presName="iconBgRect" presStyleLbl="bgShp" presStyleIdx="1" presStyleCnt="3"/>
      <dgm:spPr/>
    </dgm:pt>
    <dgm:pt modelId="{939AFC14-4B3B-481B-872C-B048FA6E5780}" type="pres">
      <dgm:prSet presAssocID="{894F8834-FE70-48D0-8032-8E74CE37571B}"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pward trend"/>
        </a:ext>
      </dgm:extLst>
    </dgm:pt>
    <dgm:pt modelId="{70084FBB-1981-401D-97D0-2D2EEBA165F1}" type="pres">
      <dgm:prSet presAssocID="{894F8834-FE70-48D0-8032-8E74CE37571B}" presName="spaceRect" presStyleCnt="0"/>
      <dgm:spPr/>
    </dgm:pt>
    <dgm:pt modelId="{0512813D-6093-42DB-B6CE-25EA1EE64308}" type="pres">
      <dgm:prSet presAssocID="{894F8834-FE70-48D0-8032-8E74CE37571B}" presName="textRect" presStyleLbl="revTx" presStyleIdx="1" presStyleCnt="3">
        <dgm:presLayoutVars>
          <dgm:chMax val="1"/>
          <dgm:chPref val="1"/>
        </dgm:presLayoutVars>
      </dgm:prSet>
      <dgm:spPr/>
    </dgm:pt>
    <dgm:pt modelId="{113C00F6-1587-4958-86AB-840413837598}" type="pres">
      <dgm:prSet presAssocID="{AA0DA0A4-46F8-4E4B-B004-B7D4AA11E169}" presName="sibTrans" presStyleCnt="0"/>
      <dgm:spPr/>
    </dgm:pt>
    <dgm:pt modelId="{E9DF81A2-EE6F-46C6-9079-5A2D526B9CD2}" type="pres">
      <dgm:prSet presAssocID="{2BFB0F89-E00E-4B8B-B83F-FB9097E81D1B}" presName="compNode" presStyleCnt="0"/>
      <dgm:spPr/>
    </dgm:pt>
    <dgm:pt modelId="{1E40E0ED-31ED-4602-A489-2D7216FD530A}" type="pres">
      <dgm:prSet presAssocID="{2BFB0F89-E00E-4B8B-B83F-FB9097E81D1B}" presName="iconBgRect" presStyleLbl="bgShp" presStyleIdx="2" presStyleCnt="3"/>
      <dgm:spPr/>
    </dgm:pt>
    <dgm:pt modelId="{3FA8757C-CADB-4F74-B5E9-9DD64C8B66B3}" type="pres">
      <dgm:prSet presAssocID="{2BFB0F89-E00E-4B8B-B83F-FB9097E81D1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ar"/>
        </a:ext>
      </dgm:extLst>
    </dgm:pt>
    <dgm:pt modelId="{334D62AA-98E0-4C27-9DED-53A06CBF837C}" type="pres">
      <dgm:prSet presAssocID="{2BFB0F89-E00E-4B8B-B83F-FB9097E81D1B}" presName="spaceRect" presStyleCnt="0"/>
      <dgm:spPr/>
    </dgm:pt>
    <dgm:pt modelId="{27A074B0-9A1E-4353-A63F-9FAB98BDE740}" type="pres">
      <dgm:prSet presAssocID="{2BFB0F89-E00E-4B8B-B83F-FB9097E81D1B}" presName="textRect" presStyleLbl="revTx" presStyleIdx="2" presStyleCnt="3">
        <dgm:presLayoutVars>
          <dgm:chMax val="1"/>
          <dgm:chPref val="1"/>
        </dgm:presLayoutVars>
      </dgm:prSet>
      <dgm:spPr/>
    </dgm:pt>
  </dgm:ptLst>
  <dgm:cxnLst>
    <dgm:cxn modelId="{770F670E-4078-4122-AD63-22FD8A7B2472}" srcId="{94161909-D262-4355-920D-561D46C35796}" destId="{894F8834-FE70-48D0-8032-8E74CE37571B}" srcOrd="1" destOrd="0" parTransId="{BD2F7B65-5ADA-4FC9-B89C-A7F429D588B7}" sibTransId="{AA0DA0A4-46F8-4E4B-B004-B7D4AA11E169}"/>
    <dgm:cxn modelId="{FB0BBA0E-2419-4601-BD5A-CB5206C712E0}" srcId="{94161909-D262-4355-920D-561D46C35796}" destId="{2BFB0F89-E00E-4B8B-B83F-FB9097E81D1B}" srcOrd="2" destOrd="0" parTransId="{5F43B9CE-3522-4115-A701-32733EBB4B3B}" sibTransId="{C5722C64-0CC0-4E16-B168-C64A2EC9EA25}"/>
    <dgm:cxn modelId="{81876E28-B170-4DA1-B8A9-DB17BE2E6361}" type="presOf" srcId="{894F8834-FE70-48D0-8032-8E74CE37571B}" destId="{0512813D-6093-42DB-B6CE-25EA1EE64308}" srcOrd="0" destOrd="0" presId="urn:microsoft.com/office/officeart/2018/5/layout/IconCircleLabelList"/>
    <dgm:cxn modelId="{21CB7C57-23CB-46CE-8FB6-5B1F05808517}" type="presOf" srcId="{94161909-D262-4355-920D-561D46C35796}" destId="{83235A2A-6366-497D-A13B-975D82A75A96}" srcOrd="0" destOrd="0" presId="urn:microsoft.com/office/officeart/2018/5/layout/IconCircleLabelList"/>
    <dgm:cxn modelId="{9D13435E-DB16-478F-BBB9-989352BF204F}" type="presOf" srcId="{2BFB0F89-E00E-4B8B-B83F-FB9097E81D1B}" destId="{27A074B0-9A1E-4353-A63F-9FAB98BDE740}" srcOrd="0" destOrd="0" presId="urn:microsoft.com/office/officeart/2018/5/layout/IconCircleLabelList"/>
    <dgm:cxn modelId="{BB7DE273-DDEB-4192-AA32-A48DECB8755A}" srcId="{94161909-D262-4355-920D-561D46C35796}" destId="{AEDA953D-A96D-42ED-B3E3-F5281C21614B}" srcOrd="0" destOrd="0" parTransId="{BAEE1D24-EE8F-4931-AC1C-D79B35EB1B58}" sibTransId="{AF352308-E765-4111-926C-24F65C715431}"/>
    <dgm:cxn modelId="{C74F90E1-5B30-4DC0-9168-BE736CD9A2A1}" type="presOf" srcId="{AEDA953D-A96D-42ED-B3E3-F5281C21614B}" destId="{E15BEE0B-BFB1-427C-B96A-A03FE9EDC337}" srcOrd="0" destOrd="0" presId="urn:microsoft.com/office/officeart/2018/5/layout/IconCircleLabelList"/>
    <dgm:cxn modelId="{C2CABA5C-0E81-4B4D-8DE8-0F66DEB5F4BF}" type="presParOf" srcId="{83235A2A-6366-497D-A13B-975D82A75A96}" destId="{002F6285-F3DF-4783-8FA6-6D16976C21A0}" srcOrd="0" destOrd="0" presId="urn:microsoft.com/office/officeart/2018/5/layout/IconCircleLabelList"/>
    <dgm:cxn modelId="{9D6E6C62-AAB7-4DB9-8DF1-CEEB16392A51}" type="presParOf" srcId="{002F6285-F3DF-4783-8FA6-6D16976C21A0}" destId="{1AA527F6-0572-42E7-9663-89AEFACEFCBC}" srcOrd="0" destOrd="0" presId="urn:microsoft.com/office/officeart/2018/5/layout/IconCircleLabelList"/>
    <dgm:cxn modelId="{CBAF03BE-FD07-4561-981A-2B38BA23E2F0}" type="presParOf" srcId="{002F6285-F3DF-4783-8FA6-6D16976C21A0}" destId="{92CFBD66-20E1-41F8-A8AC-CA348CED32E1}" srcOrd="1" destOrd="0" presId="urn:microsoft.com/office/officeart/2018/5/layout/IconCircleLabelList"/>
    <dgm:cxn modelId="{231A0118-4DC9-4188-8527-C2750C69E8EC}" type="presParOf" srcId="{002F6285-F3DF-4783-8FA6-6D16976C21A0}" destId="{744D17F2-0711-433A-AAA6-F57AE3716DCB}" srcOrd="2" destOrd="0" presId="urn:microsoft.com/office/officeart/2018/5/layout/IconCircleLabelList"/>
    <dgm:cxn modelId="{7570A0A2-4208-4A2C-92BF-06754CF131DA}" type="presParOf" srcId="{002F6285-F3DF-4783-8FA6-6D16976C21A0}" destId="{E15BEE0B-BFB1-427C-B96A-A03FE9EDC337}" srcOrd="3" destOrd="0" presId="urn:microsoft.com/office/officeart/2018/5/layout/IconCircleLabelList"/>
    <dgm:cxn modelId="{AC735B6A-5ACF-4D1D-A0A7-0418F19E6B0F}" type="presParOf" srcId="{83235A2A-6366-497D-A13B-975D82A75A96}" destId="{473EC865-4DDC-443F-98CE-DB756511314A}" srcOrd="1" destOrd="0" presId="urn:microsoft.com/office/officeart/2018/5/layout/IconCircleLabelList"/>
    <dgm:cxn modelId="{40C51982-97CF-4EF6-A3F9-C5912818344A}" type="presParOf" srcId="{83235A2A-6366-497D-A13B-975D82A75A96}" destId="{24156E5D-4778-45BB-A7AA-AB993589361B}" srcOrd="2" destOrd="0" presId="urn:microsoft.com/office/officeart/2018/5/layout/IconCircleLabelList"/>
    <dgm:cxn modelId="{D99CC3AF-5FEA-4D09-9531-5AFECC5C5F4C}" type="presParOf" srcId="{24156E5D-4778-45BB-A7AA-AB993589361B}" destId="{82B196A7-F3F3-419A-8D40-A791C2EAFA73}" srcOrd="0" destOrd="0" presId="urn:microsoft.com/office/officeart/2018/5/layout/IconCircleLabelList"/>
    <dgm:cxn modelId="{A9D82163-C1F4-4086-A777-543AF98AABDE}" type="presParOf" srcId="{24156E5D-4778-45BB-A7AA-AB993589361B}" destId="{939AFC14-4B3B-481B-872C-B048FA6E5780}" srcOrd="1" destOrd="0" presId="urn:microsoft.com/office/officeart/2018/5/layout/IconCircleLabelList"/>
    <dgm:cxn modelId="{14DB766D-C78A-415C-80E4-B326FC8C303A}" type="presParOf" srcId="{24156E5D-4778-45BB-A7AA-AB993589361B}" destId="{70084FBB-1981-401D-97D0-2D2EEBA165F1}" srcOrd="2" destOrd="0" presId="urn:microsoft.com/office/officeart/2018/5/layout/IconCircleLabelList"/>
    <dgm:cxn modelId="{013237A1-B0D9-4653-BDD2-D13CF4F4F6A1}" type="presParOf" srcId="{24156E5D-4778-45BB-A7AA-AB993589361B}" destId="{0512813D-6093-42DB-B6CE-25EA1EE64308}" srcOrd="3" destOrd="0" presId="urn:microsoft.com/office/officeart/2018/5/layout/IconCircleLabelList"/>
    <dgm:cxn modelId="{A6F54975-2CFD-4C3F-B29D-F2E9D6FF3EFB}" type="presParOf" srcId="{83235A2A-6366-497D-A13B-975D82A75A96}" destId="{113C00F6-1587-4958-86AB-840413837598}" srcOrd="3" destOrd="0" presId="urn:microsoft.com/office/officeart/2018/5/layout/IconCircleLabelList"/>
    <dgm:cxn modelId="{F813F221-07A5-4883-80CE-0829EDB671FC}" type="presParOf" srcId="{83235A2A-6366-497D-A13B-975D82A75A96}" destId="{E9DF81A2-EE6F-46C6-9079-5A2D526B9CD2}" srcOrd="4" destOrd="0" presId="urn:microsoft.com/office/officeart/2018/5/layout/IconCircleLabelList"/>
    <dgm:cxn modelId="{9EF3ECE1-B6B2-41F1-97D2-11228C6D10DC}" type="presParOf" srcId="{E9DF81A2-EE6F-46C6-9079-5A2D526B9CD2}" destId="{1E40E0ED-31ED-4602-A489-2D7216FD530A}" srcOrd="0" destOrd="0" presId="urn:microsoft.com/office/officeart/2018/5/layout/IconCircleLabelList"/>
    <dgm:cxn modelId="{B5E58950-366D-4FE7-B21E-D6DC7D7D2055}" type="presParOf" srcId="{E9DF81A2-EE6F-46C6-9079-5A2D526B9CD2}" destId="{3FA8757C-CADB-4F74-B5E9-9DD64C8B66B3}" srcOrd="1" destOrd="0" presId="urn:microsoft.com/office/officeart/2018/5/layout/IconCircleLabelList"/>
    <dgm:cxn modelId="{7C52E8C2-9474-4194-BFEB-A8B8DCFB9602}" type="presParOf" srcId="{E9DF81A2-EE6F-46C6-9079-5A2D526B9CD2}" destId="{334D62AA-98E0-4C27-9DED-53A06CBF837C}" srcOrd="2" destOrd="0" presId="urn:microsoft.com/office/officeart/2018/5/layout/IconCircleLabelList"/>
    <dgm:cxn modelId="{33C7A54B-397F-4280-9A66-4B5281B93E4A}" type="presParOf" srcId="{E9DF81A2-EE6F-46C6-9079-5A2D526B9CD2}" destId="{27A074B0-9A1E-4353-A63F-9FAB98BDE740}"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E947924-D01F-47C7-9453-0EB4DEC9FDAE}"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8FD99877-A9B6-408B-AC4D-B6BEFCCEF365}">
      <dgm:prSet/>
      <dgm:spPr/>
      <dgm:t>
        <a:bodyPr/>
        <a:lstStyle/>
        <a:p>
          <a:pPr>
            <a:defRPr cap="all"/>
          </a:pPr>
          <a:r>
            <a:rPr lang="en-US" dirty="0"/>
            <a:t>The primary source of data for us was the ABS website and other government websites with a focus on Local governments</a:t>
          </a:r>
        </a:p>
      </dgm:t>
    </dgm:pt>
    <dgm:pt modelId="{34708B17-02F2-42A1-86C5-3491700FBE5B}" type="parTrans" cxnId="{4F4E743B-3F8B-443A-BCC1-EB7DF40D01C1}">
      <dgm:prSet/>
      <dgm:spPr/>
      <dgm:t>
        <a:bodyPr/>
        <a:lstStyle/>
        <a:p>
          <a:endParaRPr lang="en-US"/>
        </a:p>
      </dgm:t>
    </dgm:pt>
    <dgm:pt modelId="{B00B85C5-859E-4607-B981-55F43D2547C4}" type="sibTrans" cxnId="{4F4E743B-3F8B-443A-BCC1-EB7DF40D01C1}">
      <dgm:prSet/>
      <dgm:spPr/>
      <dgm:t>
        <a:bodyPr/>
        <a:lstStyle/>
        <a:p>
          <a:endParaRPr lang="en-US"/>
        </a:p>
      </dgm:t>
    </dgm:pt>
    <dgm:pt modelId="{5ECA997F-DA8B-427D-8DE2-DE2C054EF872}">
      <dgm:prSet/>
      <dgm:spPr/>
      <dgm:t>
        <a:bodyPr/>
        <a:lstStyle/>
        <a:p>
          <a:pPr>
            <a:defRPr cap="all"/>
          </a:pPr>
          <a:r>
            <a:rPr lang="en-US" dirty="0"/>
            <a:t>Initially tried to source data using </a:t>
          </a:r>
          <a:r>
            <a:rPr lang="en-US" dirty="0" err="1"/>
            <a:t>apis</a:t>
          </a:r>
          <a:r>
            <a:rPr lang="en-US" dirty="0"/>
            <a:t>, but ended up struggling to get a productive result from it</a:t>
          </a:r>
        </a:p>
      </dgm:t>
    </dgm:pt>
    <dgm:pt modelId="{75FC6CDD-1639-42C6-BD1D-96D3DE01E82C}" type="parTrans" cxnId="{133A84EF-F51D-4A5F-895B-3DDC20FB65AA}">
      <dgm:prSet/>
      <dgm:spPr/>
      <dgm:t>
        <a:bodyPr/>
        <a:lstStyle/>
        <a:p>
          <a:endParaRPr lang="en-US"/>
        </a:p>
      </dgm:t>
    </dgm:pt>
    <dgm:pt modelId="{CE7E8E0C-80E3-4ED7-9C35-7E77E55CA0A5}" type="sibTrans" cxnId="{133A84EF-F51D-4A5F-895B-3DDC20FB65AA}">
      <dgm:prSet/>
      <dgm:spPr/>
      <dgm:t>
        <a:bodyPr/>
        <a:lstStyle/>
        <a:p>
          <a:endParaRPr lang="en-US"/>
        </a:p>
      </dgm:t>
    </dgm:pt>
    <dgm:pt modelId="{012720CE-C6BF-4F94-9DC7-D63DF09606B6}" type="pres">
      <dgm:prSet presAssocID="{2E947924-D01F-47C7-9453-0EB4DEC9FDAE}" presName="root" presStyleCnt="0">
        <dgm:presLayoutVars>
          <dgm:dir/>
          <dgm:resizeHandles val="exact"/>
        </dgm:presLayoutVars>
      </dgm:prSet>
      <dgm:spPr/>
    </dgm:pt>
    <dgm:pt modelId="{79439FA3-A2D5-4381-9B2C-A40E46337099}" type="pres">
      <dgm:prSet presAssocID="{8FD99877-A9B6-408B-AC4D-B6BEFCCEF365}" presName="compNode" presStyleCnt="0"/>
      <dgm:spPr/>
    </dgm:pt>
    <dgm:pt modelId="{6D9C6D5E-D1AF-4D10-8333-AB1168599729}" type="pres">
      <dgm:prSet presAssocID="{8FD99877-A9B6-408B-AC4D-B6BEFCCEF365}" presName="iconBgRect" presStyleLbl="bgShp" presStyleIdx="0" presStyleCnt="2"/>
      <dgm:spPr>
        <a:prstGeom prst="round2DiagRect">
          <a:avLst>
            <a:gd name="adj1" fmla="val 29727"/>
            <a:gd name="adj2" fmla="val 0"/>
          </a:avLst>
        </a:prstGeom>
      </dgm:spPr>
    </dgm:pt>
    <dgm:pt modelId="{7BC26F03-26BC-467A-83B7-EE5A186F07C5}" type="pres">
      <dgm:prSet presAssocID="{8FD99877-A9B6-408B-AC4D-B6BEFCCEF365}"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onitor"/>
        </a:ext>
      </dgm:extLst>
    </dgm:pt>
    <dgm:pt modelId="{D22071CE-9B52-4F19-BD69-EC11B9F57012}" type="pres">
      <dgm:prSet presAssocID="{8FD99877-A9B6-408B-AC4D-B6BEFCCEF365}" presName="spaceRect" presStyleCnt="0"/>
      <dgm:spPr/>
    </dgm:pt>
    <dgm:pt modelId="{525B3D32-58BA-4764-960C-3632DB8259C9}" type="pres">
      <dgm:prSet presAssocID="{8FD99877-A9B6-408B-AC4D-B6BEFCCEF365}" presName="textRect" presStyleLbl="revTx" presStyleIdx="0" presStyleCnt="2">
        <dgm:presLayoutVars>
          <dgm:chMax val="1"/>
          <dgm:chPref val="1"/>
        </dgm:presLayoutVars>
      </dgm:prSet>
      <dgm:spPr/>
    </dgm:pt>
    <dgm:pt modelId="{14D47370-7034-429F-8D58-F44825E6BEEC}" type="pres">
      <dgm:prSet presAssocID="{B00B85C5-859E-4607-B981-55F43D2547C4}" presName="sibTrans" presStyleCnt="0"/>
      <dgm:spPr/>
    </dgm:pt>
    <dgm:pt modelId="{A7C3E665-143D-42A2-9B69-3689942BCBFF}" type="pres">
      <dgm:prSet presAssocID="{5ECA997F-DA8B-427D-8DE2-DE2C054EF872}" presName="compNode" presStyleCnt="0"/>
      <dgm:spPr/>
    </dgm:pt>
    <dgm:pt modelId="{F6B3E84D-1A6D-46CC-AF59-5E4847FD5B21}" type="pres">
      <dgm:prSet presAssocID="{5ECA997F-DA8B-427D-8DE2-DE2C054EF872}" presName="iconBgRect" presStyleLbl="bgShp" presStyleIdx="1" presStyleCnt="2"/>
      <dgm:spPr>
        <a:prstGeom prst="round2DiagRect">
          <a:avLst>
            <a:gd name="adj1" fmla="val 29727"/>
            <a:gd name="adj2" fmla="val 0"/>
          </a:avLst>
        </a:prstGeom>
      </dgm:spPr>
    </dgm:pt>
    <dgm:pt modelId="{30ED3086-8823-4092-85F9-13E43BE5A7F4}" type="pres">
      <dgm:prSet presAssocID="{5ECA997F-DA8B-427D-8DE2-DE2C054EF872}"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arning"/>
        </a:ext>
      </dgm:extLst>
    </dgm:pt>
    <dgm:pt modelId="{30C0B14F-45E9-4F3C-90B8-94F1E78FFBC9}" type="pres">
      <dgm:prSet presAssocID="{5ECA997F-DA8B-427D-8DE2-DE2C054EF872}" presName="spaceRect" presStyleCnt="0"/>
      <dgm:spPr/>
    </dgm:pt>
    <dgm:pt modelId="{D059A8F7-1CB6-4CB8-BF87-564CABD055A6}" type="pres">
      <dgm:prSet presAssocID="{5ECA997F-DA8B-427D-8DE2-DE2C054EF872}" presName="textRect" presStyleLbl="revTx" presStyleIdx="1" presStyleCnt="2">
        <dgm:presLayoutVars>
          <dgm:chMax val="1"/>
          <dgm:chPref val="1"/>
        </dgm:presLayoutVars>
      </dgm:prSet>
      <dgm:spPr/>
    </dgm:pt>
  </dgm:ptLst>
  <dgm:cxnLst>
    <dgm:cxn modelId="{1353151F-B22C-4F8C-9AC6-2074C8B97A01}" type="presOf" srcId="{2E947924-D01F-47C7-9453-0EB4DEC9FDAE}" destId="{012720CE-C6BF-4F94-9DC7-D63DF09606B6}" srcOrd="0" destOrd="0" presId="urn:microsoft.com/office/officeart/2018/5/layout/IconLeafLabelList"/>
    <dgm:cxn modelId="{4F4E743B-3F8B-443A-BCC1-EB7DF40D01C1}" srcId="{2E947924-D01F-47C7-9453-0EB4DEC9FDAE}" destId="{8FD99877-A9B6-408B-AC4D-B6BEFCCEF365}" srcOrd="0" destOrd="0" parTransId="{34708B17-02F2-42A1-86C5-3491700FBE5B}" sibTransId="{B00B85C5-859E-4607-B981-55F43D2547C4}"/>
    <dgm:cxn modelId="{7B3488B5-DF5D-41CF-81DC-90C04162E048}" type="presOf" srcId="{5ECA997F-DA8B-427D-8DE2-DE2C054EF872}" destId="{D059A8F7-1CB6-4CB8-BF87-564CABD055A6}" srcOrd="0" destOrd="0" presId="urn:microsoft.com/office/officeart/2018/5/layout/IconLeafLabelList"/>
    <dgm:cxn modelId="{9816D1DC-B8DF-46A8-AA0E-B0D6ACB02AE9}" type="presOf" srcId="{8FD99877-A9B6-408B-AC4D-B6BEFCCEF365}" destId="{525B3D32-58BA-4764-960C-3632DB8259C9}" srcOrd="0" destOrd="0" presId="urn:microsoft.com/office/officeart/2018/5/layout/IconLeafLabelList"/>
    <dgm:cxn modelId="{133A84EF-F51D-4A5F-895B-3DDC20FB65AA}" srcId="{2E947924-D01F-47C7-9453-0EB4DEC9FDAE}" destId="{5ECA997F-DA8B-427D-8DE2-DE2C054EF872}" srcOrd="1" destOrd="0" parTransId="{75FC6CDD-1639-42C6-BD1D-96D3DE01E82C}" sibTransId="{CE7E8E0C-80E3-4ED7-9C35-7E77E55CA0A5}"/>
    <dgm:cxn modelId="{569E84E7-C137-45E0-AA2F-8FE00B407ADD}" type="presParOf" srcId="{012720CE-C6BF-4F94-9DC7-D63DF09606B6}" destId="{79439FA3-A2D5-4381-9B2C-A40E46337099}" srcOrd="0" destOrd="0" presId="urn:microsoft.com/office/officeart/2018/5/layout/IconLeafLabelList"/>
    <dgm:cxn modelId="{AB29AFE8-D7CC-4870-A2C7-B3F8A734649B}" type="presParOf" srcId="{79439FA3-A2D5-4381-9B2C-A40E46337099}" destId="{6D9C6D5E-D1AF-4D10-8333-AB1168599729}" srcOrd="0" destOrd="0" presId="urn:microsoft.com/office/officeart/2018/5/layout/IconLeafLabelList"/>
    <dgm:cxn modelId="{27533B43-9C59-4D86-A31F-75AA650BB9DD}" type="presParOf" srcId="{79439FA3-A2D5-4381-9B2C-A40E46337099}" destId="{7BC26F03-26BC-467A-83B7-EE5A186F07C5}" srcOrd="1" destOrd="0" presId="urn:microsoft.com/office/officeart/2018/5/layout/IconLeafLabelList"/>
    <dgm:cxn modelId="{BD4D35F0-27B1-46E0-99AD-67A9C41631D6}" type="presParOf" srcId="{79439FA3-A2D5-4381-9B2C-A40E46337099}" destId="{D22071CE-9B52-4F19-BD69-EC11B9F57012}" srcOrd="2" destOrd="0" presId="urn:microsoft.com/office/officeart/2018/5/layout/IconLeafLabelList"/>
    <dgm:cxn modelId="{678E6303-29C9-4DAA-A3F8-1DDA7BAA6E33}" type="presParOf" srcId="{79439FA3-A2D5-4381-9B2C-A40E46337099}" destId="{525B3D32-58BA-4764-960C-3632DB8259C9}" srcOrd="3" destOrd="0" presId="urn:microsoft.com/office/officeart/2018/5/layout/IconLeafLabelList"/>
    <dgm:cxn modelId="{FF6918AB-D3D1-414D-94FC-6557DE7528F8}" type="presParOf" srcId="{012720CE-C6BF-4F94-9DC7-D63DF09606B6}" destId="{14D47370-7034-429F-8D58-F44825E6BEEC}" srcOrd="1" destOrd="0" presId="urn:microsoft.com/office/officeart/2018/5/layout/IconLeafLabelList"/>
    <dgm:cxn modelId="{019920C7-80C3-4A95-8F88-941032F52B7F}" type="presParOf" srcId="{012720CE-C6BF-4F94-9DC7-D63DF09606B6}" destId="{A7C3E665-143D-42A2-9B69-3689942BCBFF}" srcOrd="2" destOrd="0" presId="urn:microsoft.com/office/officeart/2018/5/layout/IconLeafLabelList"/>
    <dgm:cxn modelId="{F978553C-E1B5-45B0-9035-66610BE3D01C}" type="presParOf" srcId="{A7C3E665-143D-42A2-9B69-3689942BCBFF}" destId="{F6B3E84D-1A6D-46CC-AF59-5E4847FD5B21}" srcOrd="0" destOrd="0" presId="urn:microsoft.com/office/officeart/2018/5/layout/IconLeafLabelList"/>
    <dgm:cxn modelId="{C855441B-6202-4006-ABA7-5D3C4AF0C249}" type="presParOf" srcId="{A7C3E665-143D-42A2-9B69-3689942BCBFF}" destId="{30ED3086-8823-4092-85F9-13E43BE5A7F4}" srcOrd="1" destOrd="0" presId="urn:microsoft.com/office/officeart/2018/5/layout/IconLeafLabelList"/>
    <dgm:cxn modelId="{8CF999DC-1D73-47F7-9E18-63E1B3F5DC08}" type="presParOf" srcId="{A7C3E665-143D-42A2-9B69-3689942BCBFF}" destId="{30C0B14F-45E9-4F3C-90B8-94F1E78FFBC9}" srcOrd="2" destOrd="0" presId="urn:microsoft.com/office/officeart/2018/5/layout/IconLeafLabelList"/>
    <dgm:cxn modelId="{75CDE19D-FADD-46D2-8EAA-9BCC7EC1764F}" type="presParOf" srcId="{A7C3E665-143D-42A2-9B69-3689942BCBFF}" destId="{D059A8F7-1CB6-4CB8-BF87-564CABD055A6}"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A527F6-0572-42E7-9663-89AEFACEFCBC}">
      <dsp:nvSpPr>
        <dsp:cNvPr id="0" name=""/>
        <dsp:cNvSpPr/>
      </dsp:nvSpPr>
      <dsp:spPr>
        <a:xfrm>
          <a:off x="718549" y="1373"/>
          <a:ext cx="1818562" cy="181856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2CFBD66-20E1-41F8-A8AC-CA348CED32E1}">
      <dsp:nvSpPr>
        <dsp:cNvPr id="0" name=""/>
        <dsp:cNvSpPr/>
      </dsp:nvSpPr>
      <dsp:spPr>
        <a:xfrm>
          <a:off x="1106112" y="388936"/>
          <a:ext cx="1043437" cy="10434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15BEE0B-BFB1-427C-B96A-A03FE9EDC337}">
      <dsp:nvSpPr>
        <dsp:cNvPr id="0" name=""/>
        <dsp:cNvSpPr/>
      </dsp:nvSpPr>
      <dsp:spPr>
        <a:xfrm>
          <a:off x="137206" y="2386374"/>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defRPr cap="all"/>
          </a:pPr>
          <a:r>
            <a:rPr lang="en-US" sz="1800" kern="1200"/>
            <a:t>Changes to overall and working population</a:t>
          </a:r>
        </a:p>
      </dsp:txBody>
      <dsp:txXfrm>
        <a:off x="137206" y="2386374"/>
        <a:ext cx="2981250" cy="720000"/>
      </dsp:txXfrm>
    </dsp:sp>
    <dsp:sp modelId="{82B196A7-F3F3-419A-8D40-A791C2EAFA73}">
      <dsp:nvSpPr>
        <dsp:cNvPr id="0" name=""/>
        <dsp:cNvSpPr/>
      </dsp:nvSpPr>
      <dsp:spPr>
        <a:xfrm>
          <a:off x="4221518" y="1373"/>
          <a:ext cx="1818562" cy="181856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39AFC14-4B3B-481B-872C-B048FA6E5780}">
      <dsp:nvSpPr>
        <dsp:cNvPr id="0" name=""/>
        <dsp:cNvSpPr/>
      </dsp:nvSpPr>
      <dsp:spPr>
        <a:xfrm>
          <a:off x="4609081" y="388936"/>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512813D-6093-42DB-B6CE-25EA1EE64308}">
      <dsp:nvSpPr>
        <dsp:cNvPr id="0" name=""/>
        <dsp:cNvSpPr/>
      </dsp:nvSpPr>
      <dsp:spPr>
        <a:xfrm>
          <a:off x="3640174" y="2386374"/>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defRPr cap="all"/>
          </a:pPr>
          <a:r>
            <a:rPr lang="en-US" sz="1800" kern="1200"/>
            <a:t>Increasing proximity to businesses and work</a:t>
          </a:r>
        </a:p>
      </dsp:txBody>
      <dsp:txXfrm>
        <a:off x="3640174" y="2386374"/>
        <a:ext cx="2981250" cy="720000"/>
      </dsp:txXfrm>
    </dsp:sp>
    <dsp:sp modelId="{1E40E0ED-31ED-4602-A489-2D7216FD530A}">
      <dsp:nvSpPr>
        <dsp:cNvPr id="0" name=""/>
        <dsp:cNvSpPr/>
      </dsp:nvSpPr>
      <dsp:spPr>
        <a:xfrm>
          <a:off x="7724487" y="1373"/>
          <a:ext cx="1818562" cy="181856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FA8757C-CADB-4F74-B5E9-9DD64C8B66B3}">
      <dsp:nvSpPr>
        <dsp:cNvPr id="0" name=""/>
        <dsp:cNvSpPr/>
      </dsp:nvSpPr>
      <dsp:spPr>
        <a:xfrm>
          <a:off x="8112050" y="388936"/>
          <a:ext cx="1043437" cy="104343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7A074B0-9A1E-4353-A63F-9FAB98BDE740}">
      <dsp:nvSpPr>
        <dsp:cNvPr id="0" name=""/>
        <dsp:cNvSpPr/>
      </dsp:nvSpPr>
      <dsp:spPr>
        <a:xfrm>
          <a:off x="7143143" y="2386374"/>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defRPr cap="all"/>
          </a:pPr>
          <a:r>
            <a:rPr lang="en-US" sz="1800" kern="1200"/>
            <a:t>Changing consumer choices surrounding transport</a:t>
          </a:r>
        </a:p>
      </dsp:txBody>
      <dsp:txXfrm>
        <a:off x="7143143" y="2386374"/>
        <a:ext cx="29812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9C6D5E-D1AF-4D10-8333-AB1168599729}">
      <dsp:nvSpPr>
        <dsp:cNvPr id="0" name=""/>
        <dsp:cNvSpPr/>
      </dsp:nvSpPr>
      <dsp:spPr>
        <a:xfrm>
          <a:off x="2470034" y="1373"/>
          <a:ext cx="1818562" cy="1818562"/>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C26F03-26BC-467A-83B7-EE5A186F07C5}">
      <dsp:nvSpPr>
        <dsp:cNvPr id="0" name=""/>
        <dsp:cNvSpPr/>
      </dsp:nvSpPr>
      <dsp:spPr>
        <a:xfrm>
          <a:off x="2857596" y="388936"/>
          <a:ext cx="1043437" cy="10434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25B3D32-58BA-4764-960C-3632DB8259C9}">
      <dsp:nvSpPr>
        <dsp:cNvPr id="0" name=""/>
        <dsp:cNvSpPr/>
      </dsp:nvSpPr>
      <dsp:spPr>
        <a:xfrm>
          <a:off x="1888690" y="2386374"/>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90000"/>
            </a:lnSpc>
            <a:spcBef>
              <a:spcPct val="0"/>
            </a:spcBef>
            <a:spcAft>
              <a:spcPct val="35000"/>
            </a:spcAft>
            <a:buNone/>
            <a:defRPr cap="all"/>
          </a:pPr>
          <a:r>
            <a:rPr lang="en-US" sz="1300" kern="1200" dirty="0"/>
            <a:t>The primary source of data for us was the ABS website and other government websites with a focus on Local governments</a:t>
          </a:r>
        </a:p>
      </dsp:txBody>
      <dsp:txXfrm>
        <a:off x="1888690" y="2386374"/>
        <a:ext cx="2981250" cy="720000"/>
      </dsp:txXfrm>
    </dsp:sp>
    <dsp:sp modelId="{F6B3E84D-1A6D-46CC-AF59-5E4847FD5B21}">
      <dsp:nvSpPr>
        <dsp:cNvPr id="0" name=""/>
        <dsp:cNvSpPr/>
      </dsp:nvSpPr>
      <dsp:spPr>
        <a:xfrm>
          <a:off x="5973003" y="1373"/>
          <a:ext cx="1818562" cy="1818562"/>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0ED3086-8823-4092-85F9-13E43BE5A7F4}">
      <dsp:nvSpPr>
        <dsp:cNvPr id="0" name=""/>
        <dsp:cNvSpPr/>
      </dsp:nvSpPr>
      <dsp:spPr>
        <a:xfrm>
          <a:off x="6360565" y="388936"/>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059A8F7-1CB6-4CB8-BF87-564CABD055A6}">
      <dsp:nvSpPr>
        <dsp:cNvPr id="0" name=""/>
        <dsp:cNvSpPr/>
      </dsp:nvSpPr>
      <dsp:spPr>
        <a:xfrm>
          <a:off x="5391659" y="2386374"/>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90000"/>
            </a:lnSpc>
            <a:spcBef>
              <a:spcPct val="0"/>
            </a:spcBef>
            <a:spcAft>
              <a:spcPct val="35000"/>
            </a:spcAft>
            <a:buNone/>
            <a:defRPr cap="all"/>
          </a:pPr>
          <a:r>
            <a:rPr lang="en-US" sz="1300" kern="1200" dirty="0"/>
            <a:t>Initially tried to source data using </a:t>
          </a:r>
          <a:r>
            <a:rPr lang="en-US" sz="1300" kern="1200" dirty="0" err="1"/>
            <a:t>apis</a:t>
          </a:r>
          <a:r>
            <a:rPr lang="en-US" sz="1300" kern="1200" dirty="0"/>
            <a:t>, but ended up struggling to get a productive result from it</a:t>
          </a:r>
        </a:p>
      </dsp:txBody>
      <dsp:txXfrm>
        <a:off x="5391659" y="2386374"/>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tiff>
</file>

<file path=ppt/media/image15.tiff>
</file>

<file path=ppt/media/image16.tiff>
</file>

<file path=ppt/media/image17.tiff>
</file>

<file path=ppt/media/image18.png>
</file>

<file path=ppt/media/image19.svg>
</file>

<file path=ppt/media/image2.tiff>
</file>

<file path=ppt/media/image20.tiff>
</file>

<file path=ppt/media/image21.tiff>
</file>

<file path=ppt/media/image22.png>
</file>

<file path=ppt/media/image3.tiff>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p>
            <a:fld id="{97BCA53D-2E0C-0D42-AF0E-6FC1F6502000}" type="datetimeFigureOut">
              <a:rPr lang="en-US" smtClean="0"/>
              <a:t>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64982D7-0633-4A4E-86AD-0375E1B2F4C4}" type="slidenum">
              <a:rPr lang="en-US" smtClean="0"/>
              <a:t>‹#›</a:t>
            </a:fld>
            <a:endParaRPr lang="en-US"/>
          </a:p>
        </p:txBody>
      </p:sp>
    </p:spTree>
    <p:extLst>
      <p:ext uri="{BB962C8B-B14F-4D97-AF65-F5344CB8AC3E}">
        <p14:creationId xmlns:p14="http://schemas.microsoft.com/office/powerpoint/2010/main" val="1932071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7BCA53D-2E0C-0D42-AF0E-6FC1F6502000}" type="datetimeFigureOut">
              <a:rPr lang="en-US" smtClean="0"/>
              <a:t>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4982D7-0633-4A4E-86AD-0375E1B2F4C4}" type="slidenum">
              <a:rPr lang="en-US" smtClean="0"/>
              <a:t>‹#›</a:t>
            </a:fld>
            <a:endParaRPr lang="en-US"/>
          </a:p>
        </p:txBody>
      </p:sp>
    </p:spTree>
    <p:extLst>
      <p:ext uri="{BB962C8B-B14F-4D97-AF65-F5344CB8AC3E}">
        <p14:creationId xmlns:p14="http://schemas.microsoft.com/office/powerpoint/2010/main" val="806000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7BCA53D-2E0C-0D42-AF0E-6FC1F6502000}" type="datetimeFigureOut">
              <a:rPr lang="en-US" smtClean="0"/>
              <a:t>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4982D7-0633-4A4E-86AD-0375E1B2F4C4}" type="slidenum">
              <a:rPr lang="en-US" smtClean="0"/>
              <a:t>‹#›</a:t>
            </a:fld>
            <a:endParaRPr lang="en-US"/>
          </a:p>
        </p:txBody>
      </p:sp>
    </p:spTree>
    <p:extLst>
      <p:ext uri="{BB962C8B-B14F-4D97-AF65-F5344CB8AC3E}">
        <p14:creationId xmlns:p14="http://schemas.microsoft.com/office/powerpoint/2010/main" val="3748231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7BCA53D-2E0C-0D42-AF0E-6FC1F6502000}" type="datetimeFigureOut">
              <a:rPr lang="en-US" smtClean="0"/>
              <a:t>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64982D7-0633-4A4E-86AD-0375E1B2F4C4}" type="slidenum">
              <a:rPr lang="en-US" smtClean="0"/>
              <a:t>‹#›</a:t>
            </a:fld>
            <a:endParaRPr lang="en-US"/>
          </a:p>
        </p:txBody>
      </p:sp>
    </p:spTree>
    <p:extLst>
      <p:ext uri="{BB962C8B-B14F-4D97-AF65-F5344CB8AC3E}">
        <p14:creationId xmlns:p14="http://schemas.microsoft.com/office/powerpoint/2010/main" val="2969381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6"/>
          <p:cNvSpPr>
            <a:spLocks noGrp="1"/>
          </p:cNvSpPr>
          <p:nvPr>
            <p:ph type="dt" sz="half" idx="10"/>
          </p:nvPr>
        </p:nvSpPr>
        <p:spPr/>
        <p:txBody>
          <a:bodyPr/>
          <a:lstStyle/>
          <a:p>
            <a:fld id="{97BCA53D-2E0C-0D42-AF0E-6FC1F6502000}" type="datetimeFigureOut">
              <a:rPr lang="en-US" smtClean="0"/>
              <a:t>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64982D7-0633-4A4E-86AD-0375E1B2F4C4}" type="slidenum">
              <a:rPr lang="en-US" smtClean="0"/>
              <a:t>‹#›</a:t>
            </a:fld>
            <a:endParaRPr lang="en-US"/>
          </a:p>
        </p:txBody>
      </p:sp>
    </p:spTree>
    <p:extLst>
      <p:ext uri="{BB962C8B-B14F-4D97-AF65-F5344CB8AC3E}">
        <p14:creationId xmlns:p14="http://schemas.microsoft.com/office/powerpoint/2010/main" val="353942507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97BCA53D-2E0C-0D42-AF0E-6FC1F6502000}" type="datetimeFigureOut">
              <a:rPr lang="en-US" smtClean="0"/>
              <a:t>7/20/20</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64982D7-0633-4A4E-86AD-0375E1B2F4C4}" type="slidenum">
              <a:rPr lang="en-US" smtClean="0"/>
              <a:t>‹#›</a:t>
            </a:fld>
            <a:endParaRPr lang="en-US"/>
          </a:p>
        </p:txBody>
      </p:sp>
    </p:spTree>
    <p:extLst>
      <p:ext uri="{BB962C8B-B14F-4D97-AF65-F5344CB8AC3E}">
        <p14:creationId xmlns:p14="http://schemas.microsoft.com/office/powerpoint/2010/main" val="692388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fld id="{97BCA53D-2E0C-0D42-AF0E-6FC1F6502000}" type="datetimeFigureOut">
              <a:rPr lang="en-US" smtClean="0"/>
              <a:t>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64982D7-0633-4A4E-86AD-0375E1B2F4C4}" type="slidenum">
              <a:rPr lang="en-US" smtClean="0"/>
              <a:t>‹#›</a:t>
            </a:fld>
            <a:endParaRPr lang="en-US"/>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2827114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97BCA53D-2E0C-0D42-AF0E-6FC1F6502000}" type="datetimeFigureOut">
              <a:rPr lang="en-US" smtClean="0"/>
              <a:t>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64982D7-0633-4A4E-86AD-0375E1B2F4C4}" type="slidenum">
              <a:rPr lang="en-US" smtClean="0"/>
              <a:t>‹#›</a:t>
            </a:fld>
            <a:endParaRPr lang="en-US"/>
          </a:p>
        </p:txBody>
      </p:sp>
    </p:spTree>
    <p:extLst>
      <p:ext uri="{BB962C8B-B14F-4D97-AF65-F5344CB8AC3E}">
        <p14:creationId xmlns:p14="http://schemas.microsoft.com/office/powerpoint/2010/main" val="2106957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BCA53D-2E0C-0D42-AF0E-6FC1F6502000}" type="datetimeFigureOut">
              <a:rPr lang="en-US" smtClean="0"/>
              <a:t>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64982D7-0633-4A4E-86AD-0375E1B2F4C4}" type="slidenum">
              <a:rPr lang="en-US" smtClean="0"/>
              <a:t>‹#›</a:t>
            </a:fld>
            <a:endParaRPr lang="en-US"/>
          </a:p>
        </p:txBody>
      </p:sp>
    </p:spTree>
    <p:extLst>
      <p:ext uri="{BB962C8B-B14F-4D97-AF65-F5344CB8AC3E}">
        <p14:creationId xmlns:p14="http://schemas.microsoft.com/office/powerpoint/2010/main" val="197495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9" name="Date Placeholder 8"/>
          <p:cNvSpPr>
            <a:spLocks noGrp="1"/>
          </p:cNvSpPr>
          <p:nvPr>
            <p:ph type="dt" sz="half" idx="10"/>
          </p:nvPr>
        </p:nvSpPr>
        <p:spPr/>
        <p:txBody>
          <a:bodyPr/>
          <a:lstStyle/>
          <a:p>
            <a:fld id="{97BCA53D-2E0C-0D42-AF0E-6FC1F6502000}" type="datetimeFigureOut">
              <a:rPr lang="en-US" smtClean="0"/>
              <a:t>7/20/20</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264982D7-0633-4A4E-86AD-0375E1B2F4C4}" type="slidenum">
              <a:rPr lang="en-US" smtClean="0"/>
              <a:t>‹#›</a:t>
            </a:fld>
            <a:endParaRPr lang="en-US"/>
          </a:p>
        </p:txBody>
      </p:sp>
    </p:spTree>
    <p:extLst>
      <p:ext uri="{BB962C8B-B14F-4D97-AF65-F5344CB8AC3E}">
        <p14:creationId xmlns:p14="http://schemas.microsoft.com/office/powerpoint/2010/main" val="2109197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97BCA53D-2E0C-0D42-AF0E-6FC1F6502000}" type="datetimeFigureOut">
              <a:rPr lang="en-US" smtClean="0"/>
              <a:t>7/20/20</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264982D7-0633-4A4E-86AD-0375E1B2F4C4}" type="slidenum">
              <a:rPr lang="en-US" smtClean="0"/>
              <a:t>‹#›</a:t>
            </a:fld>
            <a:endParaRPr lang="en-US"/>
          </a:p>
        </p:txBody>
      </p:sp>
    </p:spTree>
    <p:extLst>
      <p:ext uri="{BB962C8B-B14F-4D97-AF65-F5344CB8AC3E}">
        <p14:creationId xmlns:p14="http://schemas.microsoft.com/office/powerpoint/2010/main" val="3896110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97BCA53D-2E0C-0D42-AF0E-6FC1F6502000}" type="datetimeFigureOut">
              <a:rPr lang="en-US" smtClean="0"/>
              <a:t>7/20/20</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264982D7-0633-4A4E-86AD-0375E1B2F4C4}" type="slidenum">
              <a:rPr lang="en-US" smtClean="0"/>
              <a:t>‹#›</a:t>
            </a:fld>
            <a:endParaRPr lang="en-US"/>
          </a:p>
        </p:txBody>
      </p:sp>
    </p:spTree>
    <p:extLst>
      <p:ext uri="{BB962C8B-B14F-4D97-AF65-F5344CB8AC3E}">
        <p14:creationId xmlns:p14="http://schemas.microsoft.com/office/powerpoint/2010/main" val="20886816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41A10-7BE2-414C-AB9D-5F7AC8A8CE89}"/>
              </a:ext>
            </a:extLst>
          </p:cNvPr>
          <p:cNvSpPr>
            <a:spLocks noGrp="1"/>
          </p:cNvSpPr>
          <p:nvPr>
            <p:ph type="ctrTitle"/>
          </p:nvPr>
        </p:nvSpPr>
        <p:spPr/>
        <p:txBody>
          <a:bodyPr/>
          <a:lstStyle/>
          <a:p>
            <a:r>
              <a:rPr lang="en-US" dirty="0"/>
              <a:t>Getting Things back on track</a:t>
            </a:r>
          </a:p>
        </p:txBody>
      </p:sp>
      <p:sp>
        <p:nvSpPr>
          <p:cNvPr id="3" name="Subtitle 2">
            <a:extLst>
              <a:ext uri="{FF2B5EF4-FFF2-40B4-BE49-F238E27FC236}">
                <a16:creationId xmlns:a16="http://schemas.microsoft.com/office/drawing/2014/main" id="{F624DC81-F901-5541-A791-B8EE77D465D9}"/>
              </a:ext>
            </a:extLst>
          </p:cNvPr>
          <p:cNvSpPr>
            <a:spLocks noGrp="1"/>
          </p:cNvSpPr>
          <p:nvPr>
            <p:ph type="subTitle" idx="1"/>
          </p:nvPr>
        </p:nvSpPr>
        <p:spPr>
          <a:xfrm>
            <a:off x="2355130" y="4352544"/>
            <a:ext cx="7481739" cy="1239894"/>
          </a:xfrm>
        </p:spPr>
        <p:txBody>
          <a:bodyPr/>
          <a:lstStyle/>
          <a:p>
            <a:r>
              <a:rPr lang="en-US" b="1" dirty="0" err="1"/>
              <a:t>Analysing</a:t>
            </a:r>
            <a:r>
              <a:rPr lang="en-US" b="1" dirty="0"/>
              <a:t> the Decline in the Usage of the Armadale Trainline</a:t>
            </a:r>
          </a:p>
        </p:txBody>
      </p:sp>
      <p:sp>
        <p:nvSpPr>
          <p:cNvPr id="4" name="TextBox 3">
            <a:extLst>
              <a:ext uri="{FF2B5EF4-FFF2-40B4-BE49-F238E27FC236}">
                <a16:creationId xmlns:a16="http://schemas.microsoft.com/office/drawing/2014/main" id="{FB5EEBE9-ABA2-4944-A8F3-E0523F2AE57B}"/>
              </a:ext>
            </a:extLst>
          </p:cNvPr>
          <p:cNvSpPr txBox="1"/>
          <p:nvPr/>
        </p:nvSpPr>
        <p:spPr>
          <a:xfrm>
            <a:off x="5072706" y="5248864"/>
            <a:ext cx="2046586" cy="923330"/>
          </a:xfrm>
          <a:prstGeom prst="rect">
            <a:avLst/>
          </a:prstGeom>
          <a:noFill/>
        </p:spPr>
        <p:txBody>
          <a:bodyPr wrap="none" rtlCol="0">
            <a:spAutoFit/>
          </a:bodyPr>
          <a:lstStyle/>
          <a:p>
            <a:pPr algn="ctr"/>
            <a:r>
              <a:rPr lang="en-US" dirty="0"/>
              <a:t>The Three </a:t>
            </a:r>
            <a:r>
              <a:rPr lang="en-US" dirty="0" err="1"/>
              <a:t>Pymigos</a:t>
            </a:r>
            <a:endParaRPr lang="en-US" dirty="0"/>
          </a:p>
          <a:p>
            <a:pPr algn="ctr"/>
            <a:r>
              <a:rPr lang="en-US" dirty="0"/>
              <a:t>(Luis,  Lucas &amp; </a:t>
            </a:r>
            <a:r>
              <a:rPr lang="en-US" dirty="0" err="1"/>
              <a:t>Savy</a:t>
            </a:r>
            <a:r>
              <a:rPr lang="en-US" dirty="0"/>
              <a:t>)</a:t>
            </a:r>
          </a:p>
          <a:p>
            <a:endParaRPr lang="en-US" dirty="0"/>
          </a:p>
        </p:txBody>
      </p:sp>
    </p:spTree>
    <p:extLst>
      <p:ext uri="{BB962C8B-B14F-4D97-AF65-F5344CB8AC3E}">
        <p14:creationId xmlns:p14="http://schemas.microsoft.com/office/powerpoint/2010/main" val="14602615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046B-6600-9044-B869-850BEC4190E5}"/>
              </a:ext>
            </a:extLst>
          </p:cNvPr>
          <p:cNvSpPr>
            <a:spLocks noGrp="1"/>
          </p:cNvSpPr>
          <p:nvPr>
            <p:ph type="title"/>
          </p:nvPr>
        </p:nvSpPr>
        <p:spPr>
          <a:xfrm>
            <a:off x="804672" y="964692"/>
            <a:ext cx="3066937" cy="1188720"/>
          </a:xfrm>
        </p:spPr>
        <p:txBody>
          <a:bodyPr>
            <a:normAutofit/>
          </a:bodyPr>
          <a:lstStyle/>
          <a:p>
            <a:r>
              <a:rPr lang="en-US" sz="2000"/>
              <a:t>Demographic factors: employment</a:t>
            </a:r>
          </a:p>
        </p:txBody>
      </p:sp>
      <p:sp>
        <p:nvSpPr>
          <p:cNvPr id="3" name="Content Placeholder 2">
            <a:extLst>
              <a:ext uri="{FF2B5EF4-FFF2-40B4-BE49-F238E27FC236}">
                <a16:creationId xmlns:a16="http://schemas.microsoft.com/office/drawing/2014/main" id="{E5919CBB-BFB4-5948-B0E5-69109E60F5FA}"/>
              </a:ext>
            </a:extLst>
          </p:cNvPr>
          <p:cNvSpPr>
            <a:spLocks noGrp="1"/>
          </p:cNvSpPr>
          <p:nvPr>
            <p:ph idx="1"/>
          </p:nvPr>
        </p:nvSpPr>
        <p:spPr>
          <a:xfrm>
            <a:off x="803244" y="2638044"/>
            <a:ext cx="3063765" cy="3263206"/>
          </a:xfrm>
        </p:spPr>
        <p:txBody>
          <a:bodyPr>
            <a:normAutofit/>
          </a:bodyPr>
          <a:lstStyle/>
          <a:p>
            <a:endParaRPr lang="en-US" dirty="0"/>
          </a:p>
          <a:p>
            <a:r>
              <a:rPr lang="en-US" dirty="0"/>
              <a:t>To identify the change in population using the trainline for work we compared the variation in unemployment and those working from home between the trainlines.</a:t>
            </a:r>
          </a:p>
          <a:p>
            <a:endParaRPr lang="en-US" dirty="0"/>
          </a:p>
        </p:txBody>
      </p:sp>
      <p:sp>
        <p:nvSpPr>
          <p:cNvPr id="9" name="Rectangle 8">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72971AC-9401-1F4B-AA2B-47218C3364EC}"/>
              </a:ext>
            </a:extLst>
          </p:cNvPr>
          <p:cNvPicPr>
            <a:picLocks noChangeAspect="1"/>
          </p:cNvPicPr>
          <p:nvPr/>
        </p:nvPicPr>
        <p:blipFill>
          <a:blip r:embed="rId2"/>
          <a:stretch>
            <a:fillRect/>
          </a:stretch>
        </p:blipFill>
        <p:spPr>
          <a:xfrm>
            <a:off x="5165345" y="1293275"/>
            <a:ext cx="5543105" cy="4279392"/>
          </a:xfrm>
          <a:prstGeom prst="rect">
            <a:avLst/>
          </a:prstGeom>
        </p:spPr>
      </p:pic>
    </p:spTree>
    <p:extLst>
      <p:ext uri="{BB962C8B-B14F-4D97-AF65-F5344CB8AC3E}">
        <p14:creationId xmlns:p14="http://schemas.microsoft.com/office/powerpoint/2010/main" val="27740163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23786-3D3E-1547-8C21-1C009F297FDB}"/>
              </a:ext>
            </a:extLst>
          </p:cNvPr>
          <p:cNvSpPr>
            <a:spLocks noGrp="1"/>
          </p:cNvSpPr>
          <p:nvPr>
            <p:ph type="title"/>
          </p:nvPr>
        </p:nvSpPr>
        <p:spPr>
          <a:xfrm>
            <a:off x="804672" y="964692"/>
            <a:ext cx="4476806" cy="1188720"/>
          </a:xfrm>
        </p:spPr>
        <p:txBody>
          <a:bodyPr>
            <a:normAutofit/>
          </a:bodyPr>
          <a:lstStyle/>
          <a:p>
            <a:r>
              <a:rPr lang="en-US" sz="2400"/>
              <a:t>Demographic factors: </a:t>
            </a:r>
            <a:br>
              <a:rPr lang="en-US" sz="2400"/>
            </a:br>
            <a:r>
              <a:rPr lang="en-US" sz="2400"/>
              <a:t>Business numbers</a:t>
            </a:r>
          </a:p>
        </p:txBody>
      </p:sp>
      <p:sp>
        <p:nvSpPr>
          <p:cNvPr id="3" name="Content Placeholder 2">
            <a:extLst>
              <a:ext uri="{FF2B5EF4-FFF2-40B4-BE49-F238E27FC236}">
                <a16:creationId xmlns:a16="http://schemas.microsoft.com/office/drawing/2014/main" id="{8B015678-7D1A-B245-8EEE-F49B1657165D}"/>
              </a:ext>
            </a:extLst>
          </p:cNvPr>
          <p:cNvSpPr>
            <a:spLocks noGrp="1"/>
          </p:cNvSpPr>
          <p:nvPr>
            <p:ph idx="1"/>
          </p:nvPr>
        </p:nvSpPr>
        <p:spPr>
          <a:xfrm>
            <a:off x="803244" y="2638044"/>
            <a:ext cx="4492932" cy="3263206"/>
          </a:xfrm>
        </p:spPr>
        <p:txBody>
          <a:bodyPr>
            <a:normAutofit lnSpcReduction="10000"/>
          </a:bodyPr>
          <a:lstStyle/>
          <a:p>
            <a:r>
              <a:rPr lang="en-US" dirty="0"/>
              <a:t>By looking through the change in the number of local businesses relative to the population we can identify whether an increase in proximity to services may have lead to the decline in patronage. As the numbers increased or remained stable across the trainlines we can assume that it wasn’t a major contributing factor.</a:t>
            </a:r>
          </a:p>
          <a:p>
            <a:r>
              <a:rPr lang="en-US" dirty="0"/>
              <a:t>It has to be noted that we don’t know what types of businesses have been created as this may alter the need of the use of public transport.  </a:t>
            </a:r>
          </a:p>
          <a:p>
            <a:endParaRPr lang="en-US" dirty="0"/>
          </a:p>
        </p:txBody>
      </p:sp>
      <p:sp>
        <p:nvSpPr>
          <p:cNvPr id="9" name="Rectangle 8">
            <a:extLst>
              <a:ext uri="{FF2B5EF4-FFF2-40B4-BE49-F238E27FC236}">
                <a16:creationId xmlns:a16="http://schemas.microsoft.com/office/drawing/2014/main" id="{56533F40-045E-4E3D-9243-864CD4E586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43605" y="964692"/>
            <a:ext cx="5440680"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30402EC6-D845-41B3-BEBE-CB34D9BFE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699" y="1128683"/>
            <a:ext cx="5106493"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5F3C61F-3EEC-9A43-BD4E-963596ACD6DB}"/>
              </a:ext>
            </a:extLst>
          </p:cNvPr>
          <p:cNvPicPr>
            <a:picLocks noChangeAspect="1"/>
          </p:cNvPicPr>
          <p:nvPr/>
        </p:nvPicPr>
        <p:blipFill rotWithShape="1">
          <a:blip r:embed="rId2"/>
          <a:srcRect b="2029"/>
          <a:stretch/>
        </p:blipFill>
        <p:spPr>
          <a:xfrm>
            <a:off x="6272789" y="1507461"/>
            <a:ext cx="4782312" cy="3772877"/>
          </a:xfrm>
          <a:prstGeom prst="rect">
            <a:avLst/>
          </a:prstGeom>
        </p:spPr>
      </p:pic>
    </p:spTree>
    <p:extLst>
      <p:ext uri="{BB962C8B-B14F-4D97-AF65-F5344CB8AC3E}">
        <p14:creationId xmlns:p14="http://schemas.microsoft.com/office/powerpoint/2010/main" val="30896925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046B-6600-9044-B869-850BEC4190E5}"/>
              </a:ext>
            </a:extLst>
          </p:cNvPr>
          <p:cNvSpPr>
            <a:spLocks noGrp="1"/>
          </p:cNvSpPr>
          <p:nvPr>
            <p:ph type="title"/>
          </p:nvPr>
        </p:nvSpPr>
        <p:spPr>
          <a:xfrm>
            <a:off x="804672" y="964692"/>
            <a:ext cx="3066937" cy="1188720"/>
          </a:xfrm>
        </p:spPr>
        <p:txBody>
          <a:bodyPr>
            <a:normAutofit/>
          </a:bodyPr>
          <a:lstStyle/>
          <a:p>
            <a:r>
              <a:rPr lang="en-US" sz="1500"/>
              <a:t>Demographic factors: employment</a:t>
            </a:r>
            <a:br>
              <a:rPr lang="en-US" sz="1500"/>
            </a:br>
            <a:r>
              <a:rPr lang="en-US" sz="1500"/>
              <a:t>WORKING POPULATION</a:t>
            </a:r>
          </a:p>
        </p:txBody>
      </p:sp>
      <p:sp>
        <p:nvSpPr>
          <p:cNvPr id="3" name="Content Placeholder 2">
            <a:extLst>
              <a:ext uri="{FF2B5EF4-FFF2-40B4-BE49-F238E27FC236}">
                <a16:creationId xmlns:a16="http://schemas.microsoft.com/office/drawing/2014/main" id="{E5919CBB-BFB4-5948-B0E5-69109E60F5FA}"/>
              </a:ext>
            </a:extLst>
          </p:cNvPr>
          <p:cNvSpPr>
            <a:spLocks noGrp="1"/>
          </p:cNvSpPr>
          <p:nvPr>
            <p:ph idx="1"/>
          </p:nvPr>
        </p:nvSpPr>
        <p:spPr>
          <a:xfrm>
            <a:off x="803244" y="2638044"/>
            <a:ext cx="3063765" cy="3263206"/>
          </a:xfrm>
        </p:spPr>
        <p:txBody>
          <a:bodyPr>
            <a:normAutofit/>
          </a:bodyPr>
          <a:lstStyle/>
          <a:p>
            <a:pPr>
              <a:lnSpc>
                <a:spcPct val="90000"/>
              </a:lnSpc>
            </a:pPr>
            <a:r>
              <a:rPr lang="en-AU" sz="1700"/>
              <a:t>To test this we compared the numbers across the trainlines, testing the null hypothesis to identify whether this changes were independent from each other. </a:t>
            </a:r>
          </a:p>
          <a:p>
            <a:pPr>
              <a:lnSpc>
                <a:spcPct val="90000"/>
              </a:lnSpc>
            </a:pPr>
            <a:r>
              <a:rPr lang="en-AU" sz="1700"/>
              <a:t>Through this we generated a p-value of 0.673, which indicates a high likelihood that these changes were driven by external factors common to all lines. </a:t>
            </a:r>
          </a:p>
          <a:p>
            <a:pPr marL="0" indent="0">
              <a:lnSpc>
                <a:spcPct val="90000"/>
              </a:lnSpc>
              <a:buNone/>
            </a:pPr>
            <a:endParaRPr lang="en-US" sz="1700"/>
          </a:p>
        </p:txBody>
      </p:sp>
      <p:sp>
        <p:nvSpPr>
          <p:cNvPr id="10" name="Rectangle 9">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Statistics">
            <a:extLst>
              <a:ext uri="{FF2B5EF4-FFF2-40B4-BE49-F238E27FC236}">
                <a16:creationId xmlns:a16="http://schemas.microsoft.com/office/drawing/2014/main" id="{B06E2F15-4945-448B-884D-A81035B16F8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97202" y="1293275"/>
            <a:ext cx="4279392" cy="4279392"/>
          </a:xfrm>
          <a:prstGeom prst="rect">
            <a:avLst/>
          </a:prstGeom>
        </p:spPr>
      </p:pic>
    </p:spTree>
    <p:extLst>
      <p:ext uri="{BB962C8B-B14F-4D97-AF65-F5344CB8AC3E}">
        <p14:creationId xmlns:p14="http://schemas.microsoft.com/office/powerpoint/2010/main" val="3203066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7F20-334A-9745-ABF1-B663FD77E91F}"/>
              </a:ext>
            </a:extLst>
          </p:cNvPr>
          <p:cNvSpPr>
            <a:spLocks noGrp="1"/>
          </p:cNvSpPr>
          <p:nvPr>
            <p:ph type="title"/>
          </p:nvPr>
        </p:nvSpPr>
        <p:spPr>
          <a:xfrm>
            <a:off x="804672" y="964692"/>
            <a:ext cx="3066937" cy="1188720"/>
          </a:xfrm>
        </p:spPr>
        <p:txBody>
          <a:bodyPr>
            <a:normAutofit fontScale="90000"/>
          </a:bodyPr>
          <a:lstStyle/>
          <a:p>
            <a:r>
              <a:rPr lang="en-US" dirty="0"/>
              <a:t>Shift to Cars: Car population </a:t>
            </a:r>
          </a:p>
        </p:txBody>
      </p:sp>
      <p:sp>
        <p:nvSpPr>
          <p:cNvPr id="3" name="Content Placeholder 2">
            <a:extLst>
              <a:ext uri="{FF2B5EF4-FFF2-40B4-BE49-F238E27FC236}">
                <a16:creationId xmlns:a16="http://schemas.microsoft.com/office/drawing/2014/main" id="{E77AC17E-6F9B-0D4F-9453-A71F9A0E960B}"/>
              </a:ext>
            </a:extLst>
          </p:cNvPr>
          <p:cNvSpPr>
            <a:spLocks noGrp="1"/>
          </p:cNvSpPr>
          <p:nvPr>
            <p:ph idx="1"/>
          </p:nvPr>
        </p:nvSpPr>
        <p:spPr>
          <a:xfrm>
            <a:off x="803244" y="2638044"/>
            <a:ext cx="3063765" cy="3263206"/>
          </a:xfrm>
        </p:spPr>
        <p:txBody>
          <a:bodyPr>
            <a:normAutofit/>
          </a:bodyPr>
          <a:lstStyle/>
          <a:p>
            <a:r>
              <a:rPr lang="en-US" dirty="0"/>
              <a:t>A surprising trend we found is that over recent years the number of cars as a ratio of the population has begun to decline along the Armadale line relative to other trainlines. </a:t>
            </a:r>
          </a:p>
          <a:p>
            <a:r>
              <a:rPr lang="en-US" dirty="0"/>
              <a:t>This contrasts with the idea that lower car numbers would lead to higher PT numbers</a:t>
            </a:r>
          </a:p>
          <a:p>
            <a:endParaRPr lang="en-US" dirty="0"/>
          </a:p>
        </p:txBody>
      </p:sp>
      <p:sp>
        <p:nvSpPr>
          <p:cNvPr id="9" name="Rectangle 8">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3101036-311E-C342-A164-E657B75DFAF0}"/>
              </a:ext>
            </a:extLst>
          </p:cNvPr>
          <p:cNvPicPr>
            <a:picLocks noChangeAspect="1"/>
          </p:cNvPicPr>
          <p:nvPr/>
        </p:nvPicPr>
        <p:blipFill>
          <a:blip r:embed="rId2"/>
          <a:stretch>
            <a:fillRect/>
          </a:stretch>
        </p:blipFill>
        <p:spPr>
          <a:xfrm>
            <a:off x="5220047" y="1293275"/>
            <a:ext cx="5433701" cy="4279392"/>
          </a:xfrm>
          <a:prstGeom prst="rect">
            <a:avLst/>
          </a:prstGeom>
        </p:spPr>
      </p:pic>
    </p:spTree>
    <p:extLst>
      <p:ext uri="{BB962C8B-B14F-4D97-AF65-F5344CB8AC3E}">
        <p14:creationId xmlns:p14="http://schemas.microsoft.com/office/powerpoint/2010/main" val="4032397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A3385-64B7-C546-B17E-7EEF8DAA80CE}"/>
              </a:ext>
            </a:extLst>
          </p:cNvPr>
          <p:cNvSpPr>
            <a:spLocks noGrp="1"/>
          </p:cNvSpPr>
          <p:nvPr>
            <p:ph type="title"/>
          </p:nvPr>
        </p:nvSpPr>
        <p:spPr>
          <a:xfrm>
            <a:off x="804672" y="964692"/>
            <a:ext cx="3066937" cy="1188720"/>
          </a:xfrm>
        </p:spPr>
        <p:txBody>
          <a:bodyPr>
            <a:normAutofit/>
          </a:bodyPr>
          <a:lstStyle/>
          <a:p>
            <a:r>
              <a:rPr lang="en-US" sz="2000" dirty="0"/>
              <a:t>Shift to cars:</a:t>
            </a:r>
            <a:br>
              <a:rPr lang="en-US" sz="2000" dirty="0"/>
            </a:br>
            <a:r>
              <a:rPr lang="en-US" sz="2000" dirty="0"/>
              <a:t>Travel choices</a:t>
            </a:r>
          </a:p>
        </p:txBody>
      </p:sp>
      <p:sp>
        <p:nvSpPr>
          <p:cNvPr id="3" name="Content Placeholder 2">
            <a:extLst>
              <a:ext uri="{FF2B5EF4-FFF2-40B4-BE49-F238E27FC236}">
                <a16:creationId xmlns:a16="http://schemas.microsoft.com/office/drawing/2014/main" id="{7600860C-4DD7-1946-88FC-5A27832C9BF6}"/>
              </a:ext>
            </a:extLst>
          </p:cNvPr>
          <p:cNvSpPr>
            <a:spLocks noGrp="1"/>
          </p:cNvSpPr>
          <p:nvPr>
            <p:ph idx="1"/>
          </p:nvPr>
        </p:nvSpPr>
        <p:spPr>
          <a:xfrm>
            <a:off x="803244" y="2638044"/>
            <a:ext cx="3063765" cy="3263206"/>
          </a:xfrm>
        </p:spPr>
        <p:txBody>
          <a:bodyPr>
            <a:normAutofit/>
          </a:bodyPr>
          <a:lstStyle/>
          <a:p>
            <a:r>
              <a:rPr lang="en-US" dirty="0"/>
              <a:t>To </a:t>
            </a:r>
            <a:r>
              <a:rPr lang="en-US" dirty="0" err="1"/>
              <a:t>analyse</a:t>
            </a:r>
            <a:r>
              <a:rPr lang="en-US" dirty="0"/>
              <a:t> the change in travel choices for the population we looked at the variation in what transport options used to get to work.</a:t>
            </a:r>
          </a:p>
          <a:p>
            <a:r>
              <a:rPr lang="en-US" dirty="0"/>
              <a:t>As you can see there is a consistent jump in workers travelling by car across the three trainlines </a:t>
            </a:r>
          </a:p>
        </p:txBody>
      </p:sp>
      <p:sp>
        <p:nvSpPr>
          <p:cNvPr id="9" name="Rectangle 8">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00C47EC-6D3E-244E-ADED-8BF71DE9223D}"/>
              </a:ext>
            </a:extLst>
          </p:cNvPr>
          <p:cNvPicPr>
            <a:picLocks noChangeAspect="1"/>
          </p:cNvPicPr>
          <p:nvPr/>
        </p:nvPicPr>
        <p:blipFill>
          <a:blip r:embed="rId2"/>
          <a:stretch>
            <a:fillRect/>
          </a:stretch>
        </p:blipFill>
        <p:spPr>
          <a:xfrm>
            <a:off x="5235621" y="1293275"/>
            <a:ext cx="5402554" cy="4279392"/>
          </a:xfrm>
          <a:prstGeom prst="rect">
            <a:avLst/>
          </a:prstGeom>
        </p:spPr>
      </p:pic>
    </p:spTree>
    <p:extLst>
      <p:ext uri="{BB962C8B-B14F-4D97-AF65-F5344CB8AC3E}">
        <p14:creationId xmlns:p14="http://schemas.microsoft.com/office/powerpoint/2010/main" val="30469117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620F4-E42D-514B-8ACE-B972786AD94A}"/>
              </a:ext>
            </a:extLst>
          </p:cNvPr>
          <p:cNvSpPr>
            <a:spLocks noGrp="1"/>
          </p:cNvSpPr>
          <p:nvPr>
            <p:ph type="title"/>
          </p:nvPr>
        </p:nvSpPr>
        <p:spPr>
          <a:xfrm>
            <a:off x="804672" y="964692"/>
            <a:ext cx="3066937" cy="1188720"/>
          </a:xfrm>
        </p:spPr>
        <p:txBody>
          <a:bodyPr>
            <a:normAutofit/>
          </a:bodyPr>
          <a:lstStyle/>
          <a:p>
            <a:r>
              <a:rPr lang="en-US" sz="2000" dirty="0"/>
              <a:t>Shift to cars: fuel prices</a:t>
            </a:r>
          </a:p>
        </p:txBody>
      </p:sp>
      <p:sp>
        <p:nvSpPr>
          <p:cNvPr id="12" name="Rectangle 11">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ell phone&#10;&#10;Description automatically generated">
            <a:extLst>
              <a:ext uri="{FF2B5EF4-FFF2-40B4-BE49-F238E27FC236}">
                <a16:creationId xmlns:a16="http://schemas.microsoft.com/office/drawing/2014/main" id="{461743AE-FA27-EE44-A4FF-8C0B4709F5C9}"/>
              </a:ext>
            </a:extLst>
          </p:cNvPr>
          <p:cNvPicPr>
            <a:picLocks noChangeAspect="1"/>
          </p:cNvPicPr>
          <p:nvPr/>
        </p:nvPicPr>
        <p:blipFill>
          <a:blip r:embed="rId2"/>
          <a:stretch>
            <a:fillRect/>
          </a:stretch>
        </p:blipFill>
        <p:spPr>
          <a:xfrm>
            <a:off x="4823366" y="1357283"/>
            <a:ext cx="6227064" cy="4151375"/>
          </a:xfrm>
          <a:prstGeom prst="rect">
            <a:avLst/>
          </a:prstGeom>
        </p:spPr>
      </p:pic>
      <p:graphicFrame>
        <p:nvGraphicFramePr>
          <p:cNvPr id="13" name="Content Placeholder 12">
            <a:extLst>
              <a:ext uri="{FF2B5EF4-FFF2-40B4-BE49-F238E27FC236}">
                <a16:creationId xmlns:a16="http://schemas.microsoft.com/office/drawing/2014/main" id="{DEBF16DE-D740-8043-9BE4-EE588F69D62D}"/>
              </a:ext>
            </a:extLst>
          </p:cNvPr>
          <p:cNvGraphicFramePr>
            <a:graphicFrameLocks noGrp="1"/>
          </p:cNvGraphicFramePr>
          <p:nvPr>
            <p:ph idx="1"/>
            <p:extLst>
              <p:ext uri="{D42A27DB-BD31-4B8C-83A1-F6EECF244321}">
                <p14:modId xmlns:p14="http://schemas.microsoft.com/office/powerpoint/2010/main" val="1624808630"/>
              </p:ext>
            </p:extLst>
          </p:nvPr>
        </p:nvGraphicFramePr>
        <p:xfrm>
          <a:off x="425625" y="2548272"/>
          <a:ext cx="3811523" cy="2514876"/>
        </p:xfrm>
        <a:graphic>
          <a:graphicData uri="http://schemas.openxmlformats.org/drawingml/2006/table">
            <a:tbl>
              <a:tblPr firstRow="1" bandRow="1">
                <a:tableStyleId>{21E4AEA4-8DFA-4A89-87EB-49C32662AFE0}</a:tableStyleId>
              </a:tblPr>
              <a:tblGrid>
                <a:gridCol w="1274386">
                  <a:extLst>
                    <a:ext uri="{9D8B030D-6E8A-4147-A177-3AD203B41FA5}">
                      <a16:colId xmlns:a16="http://schemas.microsoft.com/office/drawing/2014/main" val="2686452390"/>
                    </a:ext>
                  </a:extLst>
                </a:gridCol>
                <a:gridCol w="1481071">
                  <a:extLst>
                    <a:ext uri="{9D8B030D-6E8A-4147-A177-3AD203B41FA5}">
                      <a16:colId xmlns:a16="http://schemas.microsoft.com/office/drawing/2014/main" val="1871977557"/>
                    </a:ext>
                  </a:extLst>
                </a:gridCol>
                <a:gridCol w="1056066">
                  <a:extLst>
                    <a:ext uri="{9D8B030D-6E8A-4147-A177-3AD203B41FA5}">
                      <a16:colId xmlns:a16="http://schemas.microsoft.com/office/drawing/2014/main" val="3996143892"/>
                    </a:ext>
                  </a:extLst>
                </a:gridCol>
              </a:tblGrid>
              <a:tr h="468699">
                <a:tc>
                  <a:txBody>
                    <a:bodyPr/>
                    <a:lstStyle/>
                    <a:p>
                      <a:r>
                        <a:rPr lang="en-US" dirty="0"/>
                        <a:t>Trainline</a:t>
                      </a:r>
                    </a:p>
                  </a:txBody>
                  <a:tcPr/>
                </a:tc>
                <a:tc>
                  <a:txBody>
                    <a:bodyPr/>
                    <a:lstStyle/>
                    <a:p>
                      <a:r>
                        <a:rPr lang="en-US" dirty="0"/>
                        <a:t>Correlation</a:t>
                      </a:r>
                    </a:p>
                  </a:txBody>
                  <a:tcPr/>
                </a:tc>
                <a:tc>
                  <a:txBody>
                    <a:bodyPr/>
                    <a:lstStyle/>
                    <a:p>
                      <a:r>
                        <a:rPr lang="en-US" dirty="0"/>
                        <a:t>P-value</a:t>
                      </a:r>
                    </a:p>
                  </a:txBody>
                  <a:tcPr/>
                </a:tc>
                <a:extLst>
                  <a:ext uri="{0D108BD9-81ED-4DB2-BD59-A6C34878D82A}">
                    <a16:rowId xmlns:a16="http://schemas.microsoft.com/office/drawing/2014/main" val="3830979841"/>
                  </a:ext>
                </a:extLst>
              </a:tr>
              <a:tr h="468699">
                <a:tc>
                  <a:txBody>
                    <a:bodyPr/>
                    <a:lstStyle/>
                    <a:p>
                      <a:r>
                        <a:rPr lang="en-US" dirty="0"/>
                        <a:t>Armadale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0.066</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dirty="0"/>
                        <a:t>0.482</a:t>
                      </a:r>
                      <a:endParaRPr lang="en-US" dirty="0"/>
                    </a:p>
                  </a:txBody>
                  <a:tcPr/>
                </a:tc>
                <a:extLst>
                  <a:ext uri="{0D108BD9-81ED-4DB2-BD59-A6C34878D82A}">
                    <a16:rowId xmlns:a16="http://schemas.microsoft.com/office/drawing/2014/main" val="2123693961"/>
                  </a:ext>
                </a:extLst>
              </a:tr>
              <a:tr h="468699">
                <a:tc>
                  <a:txBody>
                    <a:bodyPr/>
                    <a:lstStyle/>
                    <a:p>
                      <a:r>
                        <a:rPr lang="en-US" dirty="0"/>
                        <a:t>Mandurah</a:t>
                      </a:r>
                    </a:p>
                  </a:txBody>
                  <a:tcPr/>
                </a:tc>
                <a:tc>
                  <a:txBody>
                    <a:bodyPr/>
                    <a:lstStyle/>
                    <a:p>
                      <a:r>
                        <a:rPr lang="en-AU" dirty="0"/>
                        <a:t>0.113</a:t>
                      </a:r>
                      <a:endParaRPr lang="en-US" dirty="0"/>
                    </a:p>
                  </a:txBody>
                  <a:tcPr/>
                </a:tc>
                <a:tc>
                  <a:txBody>
                    <a:bodyPr/>
                    <a:lstStyle/>
                    <a:p>
                      <a:r>
                        <a:rPr lang="en-US" dirty="0"/>
                        <a:t>0.230</a:t>
                      </a:r>
                    </a:p>
                  </a:txBody>
                  <a:tcPr/>
                </a:tc>
                <a:extLst>
                  <a:ext uri="{0D108BD9-81ED-4DB2-BD59-A6C34878D82A}">
                    <a16:rowId xmlns:a16="http://schemas.microsoft.com/office/drawing/2014/main" val="4109792200"/>
                  </a:ext>
                </a:extLst>
              </a:tr>
              <a:tr h="0">
                <a:tc>
                  <a:txBody>
                    <a:bodyPr/>
                    <a:lstStyle/>
                    <a:p>
                      <a:r>
                        <a:rPr lang="en-US" dirty="0"/>
                        <a:t>Joondalup</a:t>
                      </a:r>
                    </a:p>
                  </a:txBody>
                  <a:tcPr/>
                </a:tc>
                <a:tc>
                  <a:txBody>
                    <a:bodyPr/>
                    <a:lstStyle/>
                    <a:p>
                      <a:r>
                        <a:rPr lang="en-AU" dirty="0"/>
                        <a:t>0.138</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0.141</a:t>
                      </a:r>
                      <a:endParaRPr lang="en-US" dirty="0"/>
                    </a:p>
                    <a:p>
                      <a:endParaRPr lang="en-US" dirty="0"/>
                    </a:p>
                  </a:txBody>
                  <a:tcPr/>
                </a:tc>
                <a:extLst>
                  <a:ext uri="{0D108BD9-81ED-4DB2-BD59-A6C34878D82A}">
                    <a16:rowId xmlns:a16="http://schemas.microsoft.com/office/drawing/2014/main" val="1580253995"/>
                  </a:ext>
                </a:extLst>
              </a:tr>
              <a:tr h="468699">
                <a:tc>
                  <a:txBody>
                    <a:bodyPr/>
                    <a:lstStyle/>
                    <a:p>
                      <a:r>
                        <a:rPr lang="en-US" dirty="0"/>
                        <a:t>Total Lines</a:t>
                      </a:r>
                    </a:p>
                  </a:txBody>
                  <a:tcPr/>
                </a:tc>
                <a:tc>
                  <a:txBody>
                    <a:bodyPr/>
                    <a:lstStyle/>
                    <a:p>
                      <a:r>
                        <a:rPr lang="en-AU" dirty="0"/>
                        <a:t>0.087</a:t>
                      </a:r>
                      <a:endParaRPr lang="en-US" dirty="0"/>
                    </a:p>
                  </a:txBody>
                  <a:tcPr/>
                </a:tc>
                <a:tc>
                  <a:txBody>
                    <a:bodyPr/>
                    <a:lstStyle/>
                    <a:p>
                      <a:r>
                        <a:rPr lang="en-AU" dirty="0"/>
                        <a:t>0.355</a:t>
                      </a:r>
                      <a:endParaRPr lang="en-US" dirty="0"/>
                    </a:p>
                  </a:txBody>
                  <a:tcPr/>
                </a:tc>
                <a:extLst>
                  <a:ext uri="{0D108BD9-81ED-4DB2-BD59-A6C34878D82A}">
                    <a16:rowId xmlns:a16="http://schemas.microsoft.com/office/drawing/2014/main" val="2530876705"/>
                  </a:ext>
                </a:extLst>
              </a:tr>
            </a:tbl>
          </a:graphicData>
        </a:graphic>
      </p:graphicFrame>
    </p:spTree>
    <p:extLst>
      <p:ext uri="{BB962C8B-B14F-4D97-AF65-F5344CB8AC3E}">
        <p14:creationId xmlns:p14="http://schemas.microsoft.com/office/powerpoint/2010/main" val="4169194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D6B89-471E-EA4B-8C4C-54E774E1CB76}"/>
              </a:ext>
            </a:extLst>
          </p:cNvPr>
          <p:cNvSpPr>
            <a:spLocks noGrp="1"/>
          </p:cNvSpPr>
          <p:nvPr>
            <p:ph type="title"/>
          </p:nvPr>
        </p:nvSpPr>
        <p:spPr>
          <a:xfrm>
            <a:off x="829781" y="2708804"/>
            <a:ext cx="3698803" cy="1440394"/>
          </a:xfrm>
          <a:noFill/>
          <a:ln>
            <a:solidFill>
              <a:schemeClr val="tx1"/>
            </a:solidFill>
          </a:ln>
        </p:spPr>
        <p:txBody>
          <a:bodyPr>
            <a:normAutofit/>
          </a:bodyPr>
          <a:lstStyle/>
          <a:p>
            <a:r>
              <a:rPr lang="en-US" sz="2400">
                <a:solidFill>
                  <a:schemeClr val="tx1"/>
                </a:solidFill>
              </a:rPr>
              <a:t>Other factors</a:t>
            </a:r>
          </a:p>
        </p:txBody>
      </p:sp>
      <p:sp>
        <p:nvSpPr>
          <p:cNvPr id="14" name="Rectangle 7">
            <a:extLst>
              <a:ext uri="{FF2B5EF4-FFF2-40B4-BE49-F238E27FC236}">
                <a16:creationId xmlns:a16="http://schemas.microsoft.com/office/drawing/2014/main" id="{FB403EBD-907E-4D59-98D4-A72CD1063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5061" y="-2"/>
            <a:ext cx="6876939" cy="6858002"/>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C8DD9E3-0E61-E647-ABEF-6B5205AAFE77}"/>
              </a:ext>
            </a:extLst>
          </p:cNvPr>
          <p:cNvSpPr>
            <a:spLocks noGrp="1"/>
          </p:cNvSpPr>
          <p:nvPr>
            <p:ph idx="1"/>
          </p:nvPr>
        </p:nvSpPr>
        <p:spPr>
          <a:xfrm>
            <a:off x="6049182" y="1008702"/>
            <a:ext cx="5408696" cy="5252722"/>
          </a:xfrm>
        </p:spPr>
        <p:txBody>
          <a:bodyPr anchor="ctr">
            <a:normAutofit/>
          </a:bodyPr>
          <a:lstStyle/>
          <a:p>
            <a:pPr marL="0" indent="0">
              <a:buNone/>
            </a:pPr>
            <a:r>
              <a:rPr lang="en-US" u="sng" dirty="0">
                <a:solidFill>
                  <a:schemeClr val="bg1"/>
                </a:solidFill>
              </a:rPr>
              <a:t>Local</a:t>
            </a:r>
          </a:p>
          <a:p>
            <a:r>
              <a:rPr lang="en-US" dirty="0">
                <a:solidFill>
                  <a:schemeClr val="bg1"/>
                </a:solidFill>
              </a:rPr>
              <a:t>Closure of trainlines</a:t>
            </a:r>
          </a:p>
          <a:p>
            <a:r>
              <a:rPr lang="en-US" dirty="0">
                <a:solidFill>
                  <a:schemeClr val="bg1"/>
                </a:solidFill>
              </a:rPr>
              <a:t>Proximity of essential services</a:t>
            </a:r>
          </a:p>
          <a:p>
            <a:r>
              <a:rPr lang="en-US" dirty="0">
                <a:solidFill>
                  <a:schemeClr val="bg1"/>
                </a:solidFill>
              </a:rPr>
              <a:t>Income</a:t>
            </a:r>
          </a:p>
          <a:p>
            <a:r>
              <a:rPr lang="en-US" dirty="0">
                <a:solidFill>
                  <a:schemeClr val="bg1"/>
                </a:solidFill>
              </a:rPr>
              <a:t>Crime rates</a:t>
            </a:r>
          </a:p>
          <a:p>
            <a:pPr marL="0" indent="0">
              <a:buNone/>
            </a:pPr>
            <a:endParaRPr lang="en-US" dirty="0">
              <a:solidFill>
                <a:schemeClr val="bg1"/>
              </a:solidFill>
            </a:endParaRPr>
          </a:p>
          <a:p>
            <a:pPr marL="0" indent="0">
              <a:buNone/>
            </a:pPr>
            <a:r>
              <a:rPr lang="en-US" u="sng" dirty="0">
                <a:solidFill>
                  <a:schemeClr val="bg1"/>
                </a:solidFill>
              </a:rPr>
              <a:t>External</a:t>
            </a:r>
          </a:p>
          <a:p>
            <a:r>
              <a:rPr lang="en-US" dirty="0">
                <a:solidFill>
                  <a:schemeClr val="bg1"/>
                </a:solidFill>
              </a:rPr>
              <a:t>New freeways and other changes to infrastructure.</a:t>
            </a:r>
          </a:p>
          <a:p>
            <a:r>
              <a:rPr lang="en-US" dirty="0">
                <a:solidFill>
                  <a:schemeClr val="bg1"/>
                </a:solidFill>
              </a:rPr>
              <a:t>Optus Stadium</a:t>
            </a:r>
          </a:p>
          <a:p>
            <a:r>
              <a:rPr lang="en-US" dirty="0">
                <a:solidFill>
                  <a:schemeClr val="bg1"/>
                </a:solidFill>
              </a:rPr>
              <a:t>The surge in ride sharing and other transport alternatives cabs.</a:t>
            </a:r>
          </a:p>
          <a:p>
            <a:r>
              <a:rPr lang="en-US" dirty="0">
                <a:solidFill>
                  <a:schemeClr val="bg1"/>
                </a:solidFill>
              </a:rPr>
              <a:t>Changes to bus and train services, fees and routes</a:t>
            </a:r>
          </a:p>
          <a:p>
            <a:endParaRPr lang="en-US" dirty="0">
              <a:solidFill>
                <a:schemeClr val="bg1"/>
              </a:solidFill>
            </a:endParaRP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45965443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DCDD0-5D84-3048-9182-1FE992F20BEF}"/>
              </a:ext>
            </a:extLst>
          </p:cNvPr>
          <p:cNvSpPr>
            <a:spLocks noGrp="1"/>
          </p:cNvSpPr>
          <p:nvPr>
            <p:ph type="title"/>
          </p:nvPr>
        </p:nvSpPr>
        <p:spPr>
          <a:xfrm>
            <a:off x="829781" y="2708804"/>
            <a:ext cx="3698803" cy="1440394"/>
          </a:xfrm>
          <a:noFill/>
          <a:ln>
            <a:solidFill>
              <a:schemeClr val="tx1"/>
            </a:solidFill>
          </a:ln>
        </p:spPr>
        <p:txBody>
          <a:bodyPr>
            <a:normAutofit/>
          </a:bodyPr>
          <a:lstStyle/>
          <a:p>
            <a:r>
              <a:rPr lang="en-US" sz="2400">
                <a:solidFill>
                  <a:schemeClr val="tx1"/>
                </a:solidFill>
              </a:rPr>
              <a:t>Limitations of Results</a:t>
            </a:r>
          </a:p>
        </p:txBody>
      </p:sp>
      <p:sp>
        <p:nvSpPr>
          <p:cNvPr id="14" name="Rectangle 7">
            <a:extLst>
              <a:ext uri="{FF2B5EF4-FFF2-40B4-BE49-F238E27FC236}">
                <a16:creationId xmlns:a16="http://schemas.microsoft.com/office/drawing/2014/main" id="{FB403EBD-907E-4D59-98D4-A72CD1063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5061" y="-2"/>
            <a:ext cx="6876939" cy="6858002"/>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7549E03-00B3-EA4E-B33B-A913497B4398}"/>
              </a:ext>
            </a:extLst>
          </p:cNvPr>
          <p:cNvSpPr>
            <a:spLocks noGrp="1"/>
          </p:cNvSpPr>
          <p:nvPr>
            <p:ph idx="1"/>
          </p:nvPr>
        </p:nvSpPr>
        <p:spPr>
          <a:xfrm>
            <a:off x="6049182" y="802638"/>
            <a:ext cx="5408696" cy="5252722"/>
          </a:xfrm>
        </p:spPr>
        <p:txBody>
          <a:bodyPr anchor="ctr">
            <a:normAutofit/>
          </a:bodyPr>
          <a:lstStyle/>
          <a:p>
            <a:r>
              <a:rPr lang="en-US" dirty="0">
                <a:solidFill>
                  <a:schemeClr val="bg1"/>
                </a:solidFill>
              </a:rPr>
              <a:t>Limitations of ABS data; hard to get consistent periods for all data over the time we were looking at.</a:t>
            </a:r>
          </a:p>
          <a:p>
            <a:r>
              <a:rPr lang="en-US" dirty="0">
                <a:solidFill>
                  <a:schemeClr val="bg1"/>
                </a:solidFill>
              </a:rPr>
              <a:t>Lack of recent data over the last few years.</a:t>
            </a:r>
          </a:p>
          <a:p>
            <a:r>
              <a:rPr lang="en-US" dirty="0">
                <a:solidFill>
                  <a:schemeClr val="bg1"/>
                </a:solidFill>
              </a:rPr>
              <a:t>Did not use comparison data across all trainlines</a:t>
            </a:r>
          </a:p>
          <a:p>
            <a:r>
              <a:rPr lang="en-US" dirty="0">
                <a:solidFill>
                  <a:schemeClr val="bg1"/>
                </a:solidFill>
              </a:rPr>
              <a:t>Used data for LGAs not suburbs. </a:t>
            </a:r>
          </a:p>
          <a:p>
            <a:r>
              <a:rPr lang="en-US" dirty="0">
                <a:solidFill>
                  <a:schemeClr val="bg1"/>
                </a:solidFill>
              </a:rPr>
              <a:t>A number of overlooked factors that we failed to include in analysis. </a:t>
            </a:r>
          </a:p>
          <a:p>
            <a:r>
              <a:rPr lang="en-US" dirty="0">
                <a:solidFill>
                  <a:schemeClr val="bg1"/>
                </a:solidFill>
              </a:rPr>
              <a:t>Intangible factors that drive </a:t>
            </a:r>
            <a:r>
              <a:rPr lang="en-US" dirty="0" err="1">
                <a:solidFill>
                  <a:schemeClr val="bg1"/>
                </a:solidFill>
              </a:rPr>
              <a:t>behavioural</a:t>
            </a:r>
            <a:r>
              <a:rPr lang="en-US" dirty="0">
                <a:solidFill>
                  <a:schemeClr val="bg1"/>
                </a:solidFill>
              </a:rPr>
              <a:t> changes.</a:t>
            </a: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3777480208"/>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8E8C3-AEA0-5B48-A907-D55AC1866E47}"/>
              </a:ext>
            </a:extLst>
          </p:cNvPr>
          <p:cNvSpPr>
            <a:spLocks noGrp="1"/>
          </p:cNvSpPr>
          <p:nvPr>
            <p:ph type="title"/>
          </p:nvPr>
        </p:nvSpPr>
        <p:spPr>
          <a:xfrm>
            <a:off x="829781" y="2708804"/>
            <a:ext cx="3698803" cy="1440394"/>
          </a:xfrm>
          <a:noFill/>
          <a:ln>
            <a:solidFill>
              <a:schemeClr val="tx1"/>
            </a:solidFill>
          </a:ln>
        </p:spPr>
        <p:txBody>
          <a:bodyPr>
            <a:normAutofit/>
          </a:bodyPr>
          <a:lstStyle/>
          <a:p>
            <a:r>
              <a:rPr lang="en-US" sz="2400">
                <a:solidFill>
                  <a:schemeClr val="tx1"/>
                </a:solidFill>
              </a:rPr>
              <a:t>Conclusion</a:t>
            </a:r>
          </a:p>
        </p:txBody>
      </p:sp>
      <p:sp>
        <p:nvSpPr>
          <p:cNvPr id="14" name="Rectangle 7">
            <a:extLst>
              <a:ext uri="{FF2B5EF4-FFF2-40B4-BE49-F238E27FC236}">
                <a16:creationId xmlns:a16="http://schemas.microsoft.com/office/drawing/2014/main" id="{FB403EBD-907E-4D59-98D4-A72CD1063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5061" y="-2"/>
            <a:ext cx="6876939" cy="6858002"/>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6D6385A-7D11-8D4A-B65D-908063BC9F47}"/>
              </a:ext>
            </a:extLst>
          </p:cNvPr>
          <p:cNvSpPr>
            <a:spLocks noGrp="1"/>
          </p:cNvSpPr>
          <p:nvPr>
            <p:ph idx="1"/>
          </p:nvPr>
        </p:nvSpPr>
        <p:spPr>
          <a:xfrm>
            <a:off x="6049182" y="802638"/>
            <a:ext cx="5408696" cy="5252722"/>
          </a:xfrm>
        </p:spPr>
        <p:txBody>
          <a:bodyPr anchor="ctr">
            <a:normAutofit/>
          </a:bodyPr>
          <a:lstStyle/>
          <a:p>
            <a:r>
              <a:rPr lang="en-US" dirty="0">
                <a:solidFill>
                  <a:schemeClr val="bg1"/>
                </a:solidFill>
              </a:rPr>
              <a:t>The decline in public transport usage, unsurprisingly is due to a number of different circumstances and factors. Whilst we were unable to find an obvious candidate for the decline, we did identify that the decline is likely due to factors affecting Perth as a whole, not specific parts of the metropolitan area.</a:t>
            </a:r>
          </a:p>
        </p:txBody>
      </p:sp>
    </p:spTree>
    <p:extLst>
      <p:ext uri="{BB962C8B-B14F-4D97-AF65-F5344CB8AC3E}">
        <p14:creationId xmlns:p14="http://schemas.microsoft.com/office/powerpoint/2010/main" val="2712634985"/>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09DCC-5941-8843-9914-8BB1D6F3EEC7}"/>
              </a:ext>
            </a:extLst>
          </p:cNvPr>
          <p:cNvSpPr>
            <a:spLocks noGrp="1"/>
          </p:cNvSpPr>
          <p:nvPr>
            <p:ph type="title"/>
          </p:nvPr>
        </p:nvSpPr>
        <p:spPr>
          <a:xfrm>
            <a:off x="5498589" y="988741"/>
            <a:ext cx="6117677" cy="4880518"/>
          </a:xfrm>
          <a:noFill/>
          <a:ln>
            <a:noFill/>
          </a:ln>
        </p:spPr>
        <p:txBody>
          <a:bodyPr vert="horz" wrap="square" lIns="274320" tIns="182880" rIns="274320" bIns="182880" rtlCol="0" anchor="ctr" anchorCtr="1">
            <a:normAutofit/>
          </a:bodyPr>
          <a:lstStyle/>
          <a:p>
            <a:pPr algn="l"/>
            <a:r>
              <a:rPr lang="en-US" sz="4800" kern="1200" cap="all" spc="200" baseline="0" dirty="0">
                <a:solidFill>
                  <a:schemeClr val="tx1"/>
                </a:solidFill>
                <a:latin typeface="+mj-lt"/>
                <a:ea typeface="+mj-ea"/>
                <a:cs typeface="+mj-cs"/>
              </a:rPr>
              <a:t>Questions </a:t>
            </a:r>
            <a:r>
              <a:rPr lang="en-US" sz="4800" dirty="0">
                <a:solidFill>
                  <a:schemeClr val="tx1"/>
                </a:solidFill>
              </a:rPr>
              <a:t>&amp;</a:t>
            </a:r>
            <a:r>
              <a:rPr lang="en-US" sz="4800" kern="1200" cap="all" spc="200" baseline="0" dirty="0">
                <a:solidFill>
                  <a:schemeClr val="tx1"/>
                </a:solidFill>
                <a:latin typeface="+mj-lt"/>
                <a:ea typeface="+mj-ea"/>
                <a:cs typeface="+mj-cs"/>
              </a:rPr>
              <a:t> </a:t>
            </a:r>
            <a:br>
              <a:rPr lang="en-US" sz="4800" kern="1200" cap="all" spc="200" baseline="0" dirty="0">
                <a:solidFill>
                  <a:schemeClr val="tx1"/>
                </a:solidFill>
                <a:latin typeface="+mj-lt"/>
                <a:ea typeface="+mj-ea"/>
                <a:cs typeface="+mj-cs"/>
              </a:rPr>
            </a:br>
            <a:r>
              <a:rPr lang="en-US" sz="1600" kern="1200" cap="all" spc="200" baseline="0" dirty="0">
                <a:solidFill>
                  <a:schemeClr val="tx1"/>
                </a:solidFill>
                <a:latin typeface="+mj-lt"/>
                <a:ea typeface="+mj-ea"/>
                <a:cs typeface="+mj-cs"/>
              </a:rPr>
              <a:t>(if you’re lucky)</a:t>
            </a:r>
            <a:r>
              <a:rPr lang="en-US" sz="1800" kern="1200" cap="all" spc="200" baseline="0" dirty="0">
                <a:solidFill>
                  <a:schemeClr val="tx1"/>
                </a:solidFill>
                <a:latin typeface="+mj-lt"/>
                <a:ea typeface="+mj-ea"/>
                <a:cs typeface="+mj-cs"/>
              </a:rPr>
              <a:t> </a:t>
            </a:r>
            <a:br>
              <a:rPr lang="en-US" sz="1800" kern="1200" cap="all" spc="200" baseline="0" dirty="0">
                <a:solidFill>
                  <a:schemeClr val="tx1"/>
                </a:solidFill>
                <a:latin typeface="+mj-lt"/>
                <a:ea typeface="+mj-ea"/>
                <a:cs typeface="+mj-cs"/>
              </a:rPr>
            </a:br>
            <a:r>
              <a:rPr lang="en-US" sz="4800" kern="1200" cap="all" spc="200" baseline="0" dirty="0">
                <a:solidFill>
                  <a:schemeClr val="tx1"/>
                </a:solidFill>
                <a:latin typeface="+mj-lt"/>
                <a:ea typeface="+mj-ea"/>
                <a:cs typeface="+mj-cs"/>
              </a:rPr>
              <a:t>answers</a:t>
            </a:r>
          </a:p>
        </p:txBody>
      </p:sp>
      <p:sp>
        <p:nvSpPr>
          <p:cNvPr id="8" name="Rectangle 7">
            <a:extLst>
              <a:ext uri="{FF2B5EF4-FFF2-40B4-BE49-F238E27FC236}">
                <a16:creationId xmlns:a16="http://schemas.microsoft.com/office/drawing/2014/main" id="{6E5BD17F-C95C-40ED-8D04-03295D46F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bg2">
              <a:alpha val="8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0" name="Rectangle 9">
            <a:extLst>
              <a:ext uri="{FF2B5EF4-FFF2-40B4-BE49-F238E27FC236}">
                <a16:creationId xmlns:a16="http://schemas.microsoft.com/office/drawing/2014/main" id="{4203DEB5-0B19-4F8E-84E2-00F5861C96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3411264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F6FF5-0956-1842-9CD0-D74C05944117}"/>
              </a:ext>
            </a:extLst>
          </p:cNvPr>
          <p:cNvSpPr>
            <a:spLocks noGrp="1"/>
          </p:cNvSpPr>
          <p:nvPr>
            <p:ph type="title"/>
          </p:nvPr>
        </p:nvSpPr>
        <p:spPr>
          <a:xfrm>
            <a:off x="804672" y="964692"/>
            <a:ext cx="3066937" cy="1188720"/>
          </a:xfrm>
          <a:prstGeom prst="ellipse">
            <a:avLst/>
          </a:prstGeom>
        </p:spPr>
        <p:txBody>
          <a:bodyPr vert="horz" lIns="182880" tIns="182880" rIns="182880" bIns="182880" rtlCol="0">
            <a:normAutofit/>
          </a:bodyPr>
          <a:lstStyle/>
          <a:p>
            <a:r>
              <a:rPr lang="en-US" sz="1500"/>
              <a:t>The question</a:t>
            </a:r>
          </a:p>
        </p:txBody>
      </p:sp>
      <p:sp>
        <p:nvSpPr>
          <p:cNvPr id="30" name="Content Placeholder 18">
            <a:extLst>
              <a:ext uri="{FF2B5EF4-FFF2-40B4-BE49-F238E27FC236}">
                <a16:creationId xmlns:a16="http://schemas.microsoft.com/office/drawing/2014/main" id="{D5B75E14-14E8-4A94-B89D-F38FD1BE1B43}"/>
              </a:ext>
            </a:extLst>
          </p:cNvPr>
          <p:cNvSpPr>
            <a:spLocks noGrp="1"/>
          </p:cNvSpPr>
          <p:nvPr>
            <p:ph idx="1"/>
          </p:nvPr>
        </p:nvSpPr>
        <p:spPr>
          <a:xfrm>
            <a:off x="803244" y="2638044"/>
            <a:ext cx="3063765" cy="3263206"/>
          </a:xfrm>
        </p:spPr>
        <p:txBody>
          <a:bodyPr>
            <a:normAutofit/>
          </a:bodyPr>
          <a:lstStyle/>
          <a:p>
            <a:r>
              <a:rPr lang="en-US" dirty="0"/>
              <a:t>We started this investigation with a simple question,  why have public transport numbers started to decline in Perth as its population continues to grow.</a:t>
            </a:r>
          </a:p>
          <a:p>
            <a:pPr marL="0" indent="0">
              <a:buNone/>
            </a:pPr>
            <a:endParaRPr lang="en-US" dirty="0"/>
          </a:p>
        </p:txBody>
      </p:sp>
      <p:sp>
        <p:nvSpPr>
          <p:cNvPr id="31" name="Rectangle 21">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descr="A close up of a map&#10;&#10;Description automatically generated">
            <a:extLst>
              <a:ext uri="{FF2B5EF4-FFF2-40B4-BE49-F238E27FC236}">
                <a16:creationId xmlns:a16="http://schemas.microsoft.com/office/drawing/2014/main" id="{401E03BA-5057-4B4B-A7C8-2AC7B9F4BC11}"/>
              </a:ext>
            </a:extLst>
          </p:cNvPr>
          <p:cNvPicPr>
            <a:picLocks noChangeAspect="1"/>
          </p:cNvPicPr>
          <p:nvPr/>
        </p:nvPicPr>
        <p:blipFill>
          <a:blip r:embed="rId2"/>
          <a:stretch>
            <a:fillRect/>
          </a:stretch>
        </p:blipFill>
        <p:spPr>
          <a:xfrm>
            <a:off x="4823366" y="1357283"/>
            <a:ext cx="6227064" cy="4151375"/>
          </a:xfrm>
          <a:prstGeom prst="rect">
            <a:avLst/>
          </a:prstGeom>
        </p:spPr>
      </p:pic>
    </p:spTree>
    <p:extLst>
      <p:ext uri="{BB962C8B-B14F-4D97-AF65-F5344CB8AC3E}">
        <p14:creationId xmlns:p14="http://schemas.microsoft.com/office/powerpoint/2010/main" val="4009578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C029C-6B0D-6F42-A2A0-06C878AD2563}"/>
              </a:ext>
            </a:extLst>
          </p:cNvPr>
          <p:cNvSpPr>
            <a:spLocks noGrp="1"/>
          </p:cNvSpPr>
          <p:nvPr>
            <p:ph type="title"/>
          </p:nvPr>
        </p:nvSpPr>
        <p:spPr/>
        <p:txBody>
          <a:bodyPr/>
          <a:lstStyle/>
          <a:p>
            <a:r>
              <a:rPr lang="en-US" dirty="0"/>
              <a:t>Trainline comparison</a:t>
            </a:r>
          </a:p>
        </p:txBody>
      </p:sp>
      <p:pic>
        <p:nvPicPr>
          <p:cNvPr id="4" name="Picture 3">
            <a:extLst>
              <a:ext uri="{FF2B5EF4-FFF2-40B4-BE49-F238E27FC236}">
                <a16:creationId xmlns:a16="http://schemas.microsoft.com/office/drawing/2014/main" id="{C9F3AC9A-295B-694D-8647-643F9144E81C}"/>
              </a:ext>
            </a:extLst>
          </p:cNvPr>
          <p:cNvPicPr>
            <a:picLocks noChangeAspect="1"/>
          </p:cNvPicPr>
          <p:nvPr/>
        </p:nvPicPr>
        <p:blipFill>
          <a:blip r:embed="rId2"/>
          <a:stretch>
            <a:fillRect/>
          </a:stretch>
        </p:blipFill>
        <p:spPr>
          <a:xfrm>
            <a:off x="393969" y="2514421"/>
            <a:ext cx="5041900" cy="3632200"/>
          </a:xfrm>
          <a:prstGeom prst="rect">
            <a:avLst/>
          </a:prstGeom>
        </p:spPr>
      </p:pic>
      <p:pic>
        <p:nvPicPr>
          <p:cNvPr id="5" name="Picture 4">
            <a:extLst>
              <a:ext uri="{FF2B5EF4-FFF2-40B4-BE49-F238E27FC236}">
                <a16:creationId xmlns:a16="http://schemas.microsoft.com/office/drawing/2014/main" id="{EDC41E45-71B6-5744-B029-8F659FFFD556}"/>
              </a:ext>
            </a:extLst>
          </p:cNvPr>
          <p:cNvPicPr>
            <a:picLocks noChangeAspect="1"/>
          </p:cNvPicPr>
          <p:nvPr/>
        </p:nvPicPr>
        <p:blipFill>
          <a:blip r:embed="rId3"/>
          <a:stretch>
            <a:fillRect/>
          </a:stretch>
        </p:blipFill>
        <p:spPr>
          <a:xfrm>
            <a:off x="6096000" y="2514421"/>
            <a:ext cx="5041900" cy="3632200"/>
          </a:xfrm>
          <a:prstGeom prst="rect">
            <a:avLst/>
          </a:prstGeom>
        </p:spPr>
      </p:pic>
    </p:spTree>
    <p:extLst>
      <p:ext uri="{BB962C8B-B14F-4D97-AF65-F5344CB8AC3E}">
        <p14:creationId xmlns:p14="http://schemas.microsoft.com/office/powerpoint/2010/main" val="2590717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05D8D9-19C4-9C47-9FF6-CABA733B3E6F}"/>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p:spPr>
        <p:txBody>
          <a:bodyPr>
            <a:normAutofit/>
          </a:bodyPr>
          <a:lstStyle/>
          <a:p>
            <a:r>
              <a:rPr lang="en-US" sz="3000">
                <a:solidFill>
                  <a:srgbClr val="FFFFFF"/>
                </a:solidFill>
              </a:rPr>
              <a:t>The question</a:t>
            </a:r>
          </a:p>
        </p:txBody>
      </p:sp>
      <p:sp>
        <p:nvSpPr>
          <p:cNvPr id="3" name="Content Placeholder 2">
            <a:extLst>
              <a:ext uri="{FF2B5EF4-FFF2-40B4-BE49-F238E27FC236}">
                <a16:creationId xmlns:a16="http://schemas.microsoft.com/office/drawing/2014/main" id="{D0FAE9FB-F4C4-5D48-BF94-E7CF7768C6F3}"/>
              </a:ext>
            </a:extLst>
          </p:cNvPr>
          <p:cNvSpPr>
            <a:spLocks noGrp="1"/>
          </p:cNvSpPr>
          <p:nvPr>
            <p:ph idx="1"/>
          </p:nvPr>
        </p:nvSpPr>
        <p:spPr>
          <a:xfrm>
            <a:off x="5591695" y="1402080"/>
            <a:ext cx="5320696" cy="4053840"/>
          </a:xfrm>
        </p:spPr>
        <p:txBody>
          <a:bodyPr anchor="ctr">
            <a:normAutofit/>
          </a:bodyPr>
          <a:lstStyle/>
          <a:p>
            <a:r>
              <a:rPr lang="en-US" dirty="0"/>
              <a:t>The last decade in Perth has been defined by a surge in population growth on the back of the mining boom. As the economy transitions out of this ’boom’ period it is important to identify the factors that may be causing this if the government wants to improve these numbers going forward.</a:t>
            </a:r>
          </a:p>
          <a:p>
            <a:r>
              <a:rPr lang="en-US" dirty="0"/>
              <a:t>By breaking down the data by per trainline we identified, the Armadale Line had the most notable decline. </a:t>
            </a:r>
          </a:p>
          <a:p>
            <a:r>
              <a:rPr lang="en-US" dirty="0"/>
              <a:t>With that in mind we decided to </a:t>
            </a:r>
            <a:r>
              <a:rPr lang="en-US" dirty="0" err="1"/>
              <a:t>analyse</a:t>
            </a:r>
            <a:r>
              <a:rPr lang="en-US" dirty="0"/>
              <a:t> the demographics of the people living alongside the trainline to identify the impact of economic and social indicators on this overall trend.</a:t>
            </a:r>
          </a:p>
          <a:p>
            <a:endParaRPr lang="en-US" dirty="0"/>
          </a:p>
        </p:txBody>
      </p:sp>
    </p:spTree>
    <p:extLst>
      <p:ext uri="{BB962C8B-B14F-4D97-AF65-F5344CB8AC3E}">
        <p14:creationId xmlns:p14="http://schemas.microsoft.com/office/powerpoint/2010/main" val="3596789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0E465B-8ECA-3A45-90DA-C2418CC952C6}"/>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p:spPr>
        <p:txBody>
          <a:bodyPr>
            <a:normAutofit/>
          </a:bodyPr>
          <a:lstStyle/>
          <a:p>
            <a:r>
              <a:rPr lang="en-US" sz="2600">
                <a:solidFill>
                  <a:srgbClr val="FFFFFF"/>
                </a:solidFill>
              </a:rPr>
              <a:t>The hypothesis </a:t>
            </a:r>
          </a:p>
        </p:txBody>
      </p:sp>
      <p:sp>
        <p:nvSpPr>
          <p:cNvPr id="3" name="Content Placeholder 2">
            <a:extLst>
              <a:ext uri="{FF2B5EF4-FFF2-40B4-BE49-F238E27FC236}">
                <a16:creationId xmlns:a16="http://schemas.microsoft.com/office/drawing/2014/main" id="{16C397DF-60A3-674A-9150-D5A2D6A4E163}"/>
              </a:ext>
            </a:extLst>
          </p:cNvPr>
          <p:cNvSpPr>
            <a:spLocks noGrp="1"/>
          </p:cNvSpPr>
          <p:nvPr>
            <p:ph idx="1"/>
          </p:nvPr>
        </p:nvSpPr>
        <p:spPr>
          <a:xfrm>
            <a:off x="5591695" y="1968751"/>
            <a:ext cx="5320696" cy="4053840"/>
          </a:xfrm>
        </p:spPr>
        <p:txBody>
          <a:bodyPr anchor="ctr">
            <a:normAutofit/>
          </a:bodyPr>
          <a:lstStyle/>
          <a:p>
            <a:r>
              <a:rPr lang="en-US" dirty="0"/>
              <a:t>With such a large range of factors affecting patronage of trainline, we decided to focus on what we saw to be key factors broken down by the different trainlines to identify how much if any of a contributing factor they had been to the decline. </a:t>
            </a:r>
          </a:p>
          <a:p>
            <a:r>
              <a:rPr lang="en-US" dirty="0"/>
              <a:t>For this investigation we decided to focus on the Armadale Line, using Joondalup and Mandurah as reference points.  As they were both trainlines that had held fairly consistent patronage numbers over the same period. </a:t>
            </a:r>
          </a:p>
          <a:p>
            <a:r>
              <a:rPr lang="en-US" dirty="0"/>
              <a:t>Through this we looked to test the hypothesis that the decline in numbers was due to factors localized to the Armadale area.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57114075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1504C-7291-EB49-8639-F05D501E2EC6}"/>
              </a:ext>
            </a:extLst>
          </p:cNvPr>
          <p:cNvSpPr>
            <a:spLocks noGrp="1"/>
          </p:cNvSpPr>
          <p:nvPr>
            <p:ph type="title"/>
          </p:nvPr>
        </p:nvSpPr>
        <p:spPr>
          <a:xfrm>
            <a:off x="2231136" y="964692"/>
            <a:ext cx="7729728" cy="1188720"/>
          </a:xfrm>
          <a:prstGeom prst="ellipse">
            <a:avLst/>
          </a:prstGeom>
        </p:spPr>
        <p:txBody>
          <a:bodyPr>
            <a:normAutofit/>
          </a:bodyPr>
          <a:lstStyle/>
          <a:p>
            <a:r>
              <a:rPr lang="en-US"/>
              <a:t>Key factors</a:t>
            </a:r>
          </a:p>
        </p:txBody>
      </p:sp>
      <p:graphicFrame>
        <p:nvGraphicFramePr>
          <p:cNvPr id="14" name="Content Placeholder 2">
            <a:extLst>
              <a:ext uri="{FF2B5EF4-FFF2-40B4-BE49-F238E27FC236}">
                <a16:creationId xmlns:a16="http://schemas.microsoft.com/office/drawing/2014/main" id="{35417D1F-E3AB-4A9F-9996-4DE9807A26CE}"/>
              </a:ext>
            </a:extLst>
          </p:cNvPr>
          <p:cNvGraphicFramePr>
            <a:graphicFrameLocks noGrp="1"/>
          </p:cNvGraphicFramePr>
          <p:nvPr>
            <p:ph idx="1"/>
            <p:extLst>
              <p:ext uri="{D42A27DB-BD31-4B8C-83A1-F6EECF244321}">
                <p14:modId xmlns:p14="http://schemas.microsoft.com/office/powerpoint/2010/main" val="1217396871"/>
              </p:ext>
            </p:extLst>
          </p:nvPr>
        </p:nvGraphicFramePr>
        <p:xfrm>
          <a:off x="965200" y="2638425"/>
          <a:ext cx="10261600" cy="31077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12816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466A9AE5-69DF-4153-B35A-94BDEF32EB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59B5318-27A8-4E50-80D9-B92D4F28EA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804672"/>
            <a:ext cx="10579608" cy="5248656"/>
          </a:xfrm>
          <a:prstGeom prst="rect">
            <a:avLst/>
          </a:prstGeom>
          <a:solidFill>
            <a:schemeClr val="bg1"/>
          </a:solidFill>
          <a:ln w="2540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B7F4ED-566A-D14D-BEE5-E6244B9CB214}"/>
              </a:ext>
            </a:extLst>
          </p:cNvPr>
          <p:cNvSpPr>
            <a:spLocks noGrp="1"/>
          </p:cNvSpPr>
          <p:nvPr>
            <p:ph type="title"/>
          </p:nvPr>
        </p:nvSpPr>
        <p:spPr>
          <a:xfrm>
            <a:off x="2231136" y="964692"/>
            <a:ext cx="7729728" cy="1188720"/>
          </a:xfrm>
        </p:spPr>
        <p:txBody>
          <a:bodyPr>
            <a:normAutofit/>
          </a:bodyPr>
          <a:lstStyle/>
          <a:p>
            <a:r>
              <a:rPr lang="en-US"/>
              <a:t>Sourcing data</a:t>
            </a:r>
            <a:endParaRPr lang="en-US" dirty="0"/>
          </a:p>
        </p:txBody>
      </p:sp>
      <p:graphicFrame>
        <p:nvGraphicFramePr>
          <p:cNvPr id="17" name="Content Placeholder 2">
            <a:extLst>
              <a:ext uri="{FF2B5EF4-FFF2-40B4-BE49-F238E27FC236}">
                <a16:creationId xmlns:a16="http://schemas.microsoft.com/office/drawing/2014/main" id="{C16441AD-EFBE-45DE-9978-FE7FFBC835F9}"/>
              </a:ext>
            </a:extLst>
          </p:cNvPr>
          <p:cNvGraphicFramePr>
            <a:graphicFrameLocks noGrp="1"/>
          </p:cNvGraphicFramePr>
          <p:nvPr>
            <p:ph idx="1"/>
            <p:extLst>
              <p:ext uri="{D42A27DB-BD31-4B8C-83A1-F6EECF244321}">
                <p14:modId xmlns:p14="http://schemas.microsoft.com/office/powerpoint/2010/main" val="1911323777"/>
              </p:ext>
            </p:extLst>
          </p:nvPr>
        </p:nvGraphicFramePr>
        <p:xfrm>
          <a:off x="965200" y="2638425"/>
          <a:ext cx="10261600" cy="31077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558369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ED888-21AB-3D4B-B86B-79B891E3B978}"/>
              </a:ext>
            </a:extLst>
          </p:cNvPr>
          <p:cNvSpPr>
            <a:spLocks noGrp="1"/>
          </p:cNvSpPr>
          <p:nvPr>
            <p:ph type="title"/>
          </p:nvPr>
        </p:nvSpPr>
        <p:spPr>
          <a:xfrm>
            <a:off x="804670" y="978776"/>
            <a:ext cx="3044953" cy="1174991"/>
          </a:xfrm>
        </p:spPr>
        <p:txBody>
          <a:bodyPr vert="horz" lIns="274320" tIns="182880" rIns="274320" bIns="182880" rtlCol="0" anchorCtr="1">
            <a:normAutofit/>
          </a:bodyPr>
          <a:lstStyle/>
          <a:p>
            <a:r>
              <a:rPr lang="en-US" sz="1400"/>
              <a:t>Demographic factors: </a:t>
            </a:r>
            <a:br>
              <a:rPr lang="en-US" sz="1400"/>
            </a:br>
            <a:r>
              <a:rPr lang="en-US" sz="1400"/>
              <a:t>total</a:t>
            </a:r>
            <a:br>
              <a:rPr lang="en-US" sz="1400"/>
            </a:br>
            <a:r>
              <a:rPr lang="en-US" sz="1400"/>
              <a:t>population</a:t>
            </a:r>
          </a:p>
        </p:txBody>
      </p:sp>
      <p:sp>
        <p:nvSpPr>
          <p:cNvPr id="3" name="Content Placeholder 2">
            <a:extLst>
              <a:ext uri="{FF2B5EF4-FFF2-40B4-BE49-F238E27FC236}">
                <a16:creationId xmlns:a16="http://schemas.microsoft.com/office/drawing/2014/main" id="{8EC0494A-FE61-8142-80AC-25C3F2F38855}"/>
              </a:ext>
            </a:extLst>
          </p:cNvPr>
          <p:cNvSpPr>
            <a:spLocks noGrp="1"/>
          </p:cNvSpPr>
          <p:nvPr>
            <p:ph idx="1"/>
          </p:nvPr>
        </p:nvSpPr>
        <p:spPr>
          <a:xfrm>
            <a:off x="804670" y="2640692"/>
            <a:ext cx="3044952" cy="3255252"/>
          </a:xfrm>
        </p:spPr>
        <p:txBody>
          <a:bodyPr vert="horz" lIns="91440" tIns="45720" rIns="91440" bIns="45720" rtlCol="0">
            <a:normAutofit/>
          </a:bodyPr>
          <a:lstStyle/>
          <a:p>
            <a:r>
              <a:rPr lang="en-US" sz="1600" dirty="0"/>
              <a:t>This heat map shows the areas of the Perth metropolitan area with the greatest change in population</a:t>
            </a:r>
          </a:p>
          <a:p>
            <a:r>
              <a:rPr lang="en-US" sz="1600" dirty="0"/>
              <a:t>The major changes have been south of the river along the Mandurah and Armadale lines and far north at the end of the Joondalup line.</a:t>
            </a:r>
          </a:p>
          <a:p>
            <a:endParaRPr lang="en-US" sz="1600" dirty="0"/>
          </a:p>
        </p:txBody>
      </p:sp>
      <p:pic>
        <p:nvPicPr>
          <p:cNvPr id="8" name="Picture 7">
            <a:extLst>
              <a:ext uri="{FF2B5EF4-FFF2-40B4-BE49-F238E27FC236}">
                <a16:creationId xmlns:a16="http://schemas.microsoft.com/office/drawing/2014/main" id="{E33FCF27-99C8-5A4E-9C19-7E160E92A0F2}"/>
              </a:ext>
            </a:extLst>
          </p:cNvPr>
          <p:cNvPicPr>
            <a:picLocks noChangeAspect="1"/>
          </p:cNvPicPr>
          <p:nvPr/>
        </p:nvPicPr>
        <p:blipFill rotWithShape="1">
          <a:blip r:embed="rId2"/>
          <a:srcRect l="12143" r="26032"/>
          <a:stretch/>
        </p:blipFill>
        <p:spPr>
          <a:xfrm>
            <a:off x="4654296" y="10"/>
            <a:ext cx="7537704" cy="6857990"/>
          </a:xfrm>
          <a:prstGeom prst="rect">
            <a:avLst/>
          </a:prstGeom>
        </p:spPr>
      </p:pic>
    </p:spTree>
    <p:extLst>
      <p:ext uri="{BB962C8B-B14F-4D97-AF65-F5344CB8AC3E}">
        <p14:creationId xmlns:p14="http://schemas.microsoft.com/office/powerpoint/2010/main" val="16831758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06D35-4362-C647-8C00-2BE3FD462899}"/>
              </a:ext>
            </a:extLst>
          </p:cNvPr>
          <p:cNvSpPr>
            <a:spLocks noGrp="1"/>
          </p:cNvSpPr>
          <p:nvPr>
            <p:ph type="title"/>
          </p:nvPr>
        </p:nvSpPr>
        <p:spPr>
          <a:xfrm>
            <a:off x="804670" y="978776"/>
            <a:ext cx="3044953" cy="1174991"/>
          </a:xfrm>
        </p:spPr>
        <p:txBody>
          <a:bodyPr vert="horz" lIns="274320" tIns="182880" rIns="274320" bIns="182880" rtlCol="0" anchorCtr="1">
            <a:normAutofit/>
          </a:bodyPr>
          <a:lstStyle/>
          <a:p>
            <a:r>
              <a:rPr lang="en-US" sz="1400"/>
              <a:t>Demographic factors: </a:t>
            </a:r>
            <a:br>
              <a:rPr lang="en-US" sz="1400"/>
            </a:br>
            <a:r>
              <a:rPr lang="en-US" sz="1400"/>
              <a:t>working population</a:t>
            </a:r>
          </a:p>
        </p:txBody>
      </p:sp>
      <p:sp>
        <p:nvSpPr>
          <p:cNvPr id="3" name="Content Placeholder 2">
            <a:extLst>
              <a:ext uri="{FF2B5EF4-FFF2-40B4-BE49-F238E27FC236}">
                <a16:creationId xmlns:a16="http://schemas.microsoft.com/office/drawing/2014/main" id="{6D479F61-460B-B64F-B7FC-B34574742547}"/>
              </a:ext>
            </a:extLst>
          </p:cNvPr>
          <p:cNvSpPr>
            <a:spLocks noGrp="1"/>
          </p:cNvSpPr>
          <p:nvPr>
            <p:ph idx="1"/>
          </p:nvPr>
        </p:nvSpPr>
        <p:spPr>
          <a:xfrm>
            <a:off x="804670" y="2640692"/>
            <a:ext cx="3044952" cy="3255252"/>
          </a:xfrm>
        </p:spPr>
        <p:txBody>
          <a:bodyPr vert="horz" lIns="91440" tIns="45720" rIns="91440" bIns="45720" rtlCol="0">
            <a:normAutofit/>
          </a:bodyPr>
          <a:lstStyle/>
          <a:p>
            <a:r>
              <a:rPr lang="en-US" sz="1600" dirty="0"/>
              <a:t>This heat map shows the areas of the Perth metropolitan area with the greatest change in working population.</a:t>
            </a:r>
          </a:p>
          <a:p>
            <a:r>
              <a:rPr lang="en-US" sz="1600" dirty="0"/>
              <a:t>Whilst similar to previous heatmap, it’s important to acknowledge the additional hot spots closer to the CBD.</a:t>
            </a:r>
          </a:p>
          <a:p>
            <a:endParaRPr lang="en-US" sz="1600" dirty="0"/>
          </a:p>
        </p:txBody>
      </p:sp>
      <p:pic>
        <p:nvPicPr>
          <p:cNvPr id="5" name="Picture 4">
            <a:extLst>
              <a:ext uri="{FF2B5EF4-FFF2-40B4-BE49-F238E27FC236}">
                <a16:creationId xmlns:a16="http://schemas.microsoft.com/office/drawing/2014/main" id="{863723D7-8B0C-FD4C-A544-642EFFDF2F24}"/>
              </a:ext>
            </a:extLst>
          </p:cNvPr>
          <p:cNvPicPr>
            <a:picLocks noChangeAspect="1"/>
          </p:cNvPicPr>
          <p:nvPr/>
        </p:nvPicPr>
        <p:blipFill rotWithShape="1">
          <a:blip r:embed="rId2"/>
          <a:srcRect l="14991" r="23184"/>
          <a:stretch/>
        </p:blipFill>
        <p:spPr>
          <a:xfrm>
            <a:off x="4654296" y="10"/>
            <a:ext cx="7537704" cy="6857990"/>
          </a:xfrm>
          <a:prstGeom prst="rect">
            <a:avLst/>
          </a:prstGeom>
        </p:spPr>
      </p:pic>
    </p:spTree>
    <p:extLst>
      <p:ext uri="{BB962C8B-B14F-4D97-AF65-F5344CB8AC3E}">
        <p14:creationId xmlns:p14="http://schemas.microsoft.com/office/powerpoint/2010/main" val="1946281228"/>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16</TotalTime>
  <Words>915</Words>
  <Application>Microsoft Macintosh PowerPoint</Application>
  <PresentationFormat>Widescreen</PresentationFormat>
  <Paragraphs>84</Paragraphs>
  <Slides>19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Gill Sans MT</vt:lpstr>
      <vt:lpstr>Parcel</vt:lpstr>
      <vt:lpstr>Getting Things back on track</vt:lpstr>
      <vt:lpstr>The question</vt:lpstr>
      <vt:lpstr>Trainline comparison</vt:lpstr>
      <vt:lpstr>The question</vt:lpstr>
      <vt:lpstr>The hypothesis </vt:lpstr>
      <vt:lpstr>Key factors</vt:lpstr>
      <vt:lpstr>Sourcing data</vt:lpstr>
      <vt:lpstr>Demographic factors:  total population</vt:lpstr>
      <vt:lpstr>Demographic factors:  working population</vt:lpstr>
      <vt:lpstr>Demographic factors: employment</vt:lpstr>
      <vt:lpstr>Demographic factors:  Business numbers</vt:lpstr>
      <vt:lpstr>Demographic factors: employment WORKING POPULATION</vt:lpstr>
      <vt:lpstr>Shift to Cars: Car population </vt:lpstr>
      <vt:lpstr>Shift to cars: Travel choices</vt:lpstr>
      <vt:lpstr>Shift to cars: fuel prices</vt:lpstr>
      <vt:lpstr>Other factors</vt:lpstr>
      <vt:lpstr>Limitations of Results</vt:lpstr>
      <vt:lpstr>Conclusion</vt:lpstr>
      <vt:lpstr>Questions &amp;  (if you’re lucky)  answers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Things back on track</dc:title>
  <dc:creator>Lucas Thornton</dc:creator>
  <cp:lastModifiedBy>Lucas Thornton</cp:lastModifiedBy>
  <cp:revision>5</cp:revision>
  <dcterms:created xsi:type="dcterms:W3CDTF">2020-07-25T02:59:54Z</dcterms:created>
  <dcterms:modified xsi:type="dcterms:W3CDTF">2020-07-25T03:16:21Z</dcterms:modified>
</cp:coreProperties>
</file>

<file path=docProps/thumbnail.jpeg>
</file>